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0"/>
  </p:notesMasterIdLst>
  <p:handoutMasterIdLst>
    <p:handoutMasterId r:id="rId51"/>
  </p:handoutMasterIdLst>
  <p:sldIdLst>
    <p:sldId id="830" r:id="rId2"/>
    <p:sldId id="1306" r:id="rId3"/>
    <p:sldId id="1314" r:id="rId4"/>
    <p:sldId id="1307" r:id="rId5"/>
    <p:sldId id="1308" r:id="rId6"/>
    <p:sldId id="1255" r:id="rId7"/>
    <p:sldId id="1302" r:id="rId8"/>
    <p:sldId id="1277" r:id="rId9"/>
    <p:sldId id="1278" r:id="rId10"/>
    <p:sldId id="1280" r:id="rId11"/>
    <p:sldId id="1281" r:id="rId12"/>
    <p:sldId id="1282" r:id="rId13"/>
    <p:sldId id="1284" r:id="rId14"/>
    <p:sldId id="1283" r:id="rId15"/>
    <p:sldId id="1316" r:id="rId16"/>
    <p:sldId id="1317" r:id="rId17"/>
    <p:sldId id="1315" r:id="rId18"/>
    <p:sldId id="1318" r:id="rId19"/>
    <p:sldId id="1287" r:id="rId20"/>
    <p:sldId id="1288" r:id="rId21"/>
    <p:sldId id="1309" r:id="rId22"/>
    <p:sldId id="1289" r:id="rId23"/>
    <p:sldId id="1290" r:id="rId24"/>
    <p:sldId id="1291" r:id="rId25"/>
    <p:sldId id="1311" r:id="rId26"/>
    <p:sldId id="1310" r:id="rId27"/>
    <p:sldId id="1304" r:id="rId28"/>
    <p:sldId id="1322" r:id="rId29"/>
    <p:sldId id="1305" r:id="rId30"/>
    <p:sldId id="1323" r:id="rId31"/>
    <p:sldId id="1321" r:id="rId32"/>
    <p:sldId id="1324" r:id="rId33"/>
    <p:sldId id="1303" r:id="rId34"/>
    <p:sldId id="1293" r:id="rId35"/>
    <p:sldId id="1294" r:id="rId36"/>
    <p:sldId id="1295" r:id="rId37"/>
    <p:sldId id="1296" r:id="rId38"/>
    <p:sldId id="1297" r:id="rId39"/>
    <p:sldId id="1298" r:id="rId40"/>
    <p:sldId id="1299" r:id="rId41"/>
    <p:sldId id="1300" r:id="rId42"/>
    <p:sldId id="1325" r:id="rId43"/>
    <p:sldId id="1319" r:id="rId44"/>
    <p:sldId id="1274" r:id="rId45"/>
    <p:sldId id="1276" r:id="rId46"/>
    <p:sldId id="1312" r:id="rId47"/>
    <p:sldId id="1320" r:id="rId48"/>
    <p:sldId id="1313" r:id="rId49"/>
  </p:sldIdLst>
  <p:sldSz cx="9144000" cy="6858000" type="screen4x3"/>
  <p:notesSz cx="9874250" cy="6797675"/>
  <p:defaultTex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81">
          <p15:clr>
            <a:srgbClr val="A4A3A4"/>
          </p15:clr>
        </p15:guide>
        <p15:guide id="2" pos="2879">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振江" initials="王振江" lastIdx="27" clrIdx="0">
    <p:extLst>
      <p:ext uri="{19B8F6BF-5375-455C-9EA6-DF929625EA0E}">
        <p15:presenceInfo xmlns:p15="http://schemas.microsoft.com/office/powerpoint/2012/main" userId="bda5437b36dce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FFFF99"/>
    <a:srgbClr val="0066CC"/>
    <a:srgbClr val="CCFF99"/>
    <a:srgbClr val="FFFF66"/>
    <a:srgbClr val="CCFF66"/>
    <a:srgbClr val="CC0000"/>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59" autoAdjust="0"/>
    <p:restoredTop sz="93656" autoAdjust="0"/>
  </p:normalViewPr>
  <p:slideViewPr>
    <p:cSldViewPr snapToGrid="0">
      <p:cViewPr varScale="1">
        <p:scale>
          <a:sx n="109" d="100"/>
          <a:sy n="109" d="100"/>
        </p:scale>
        <p:origin x="1290" y="78"/>
      </p:cViewPr>
      <p:guideLst>
        <p:guide orient="horz" pos="781"/>
        <p:guide pos="2879"/>
      </p:guideLst>
    </p:cSldViewPr>
  </p:slideViewPr>
  <p:outlineViewPr>
    <p:cViewPr>
      <p:scale>
        <a:sx n="33" d="100"/>
        <a:sy n="33" d="100"/>
      </p:scale>
      <p:origin x="0" y="674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2611" y="-106"/>
      </p:cViewPr>
      <p:guideLst>
        <p:guide orient="horz" pos="2140"/>
        <p:guide pos="31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arletmoon\Desktop\rs2_results\p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63198904870617E-2"/>
          <c:y val="5.128205128205128E-2"/>
          <c:w val="0.91993894254342468"/>
          <c:h val="0.73042118146921597"/>
        </c:manualLayout>
      </c:layout>
      <c:barChart>
        <c:barDir val="col"/>
        <c:grouping val="clustered"/>
        <c:varyColors val="0"/>
        <c:ser>
          <c:idx val="0"/>
          <c:order val="0"/>
          <c:tx>
            <c:strRef>
              <c:f>OH_Total!$I$26</c:f>
              <c:strCache>
                <c:ptCount val="1"/>
                <c:pt idx="0">
                  <c:v>PRESimpl</c:v>
                </c:pt>
              </c:strCache>
            </c:strRef>
          </c:tx>
          <c:spPr>
            <a:solidFill>
              <a:schemeClr val="accent1"/>
            </a:solidFill>
            <a:ln>
              <a:noFill/>
            </a:ln>
            <a:effectLst/>
          </c:spPr>
          <c:invertIfNegative val="0"/>
          <c:cat>
            <c:multiLvlStrRef>
              <c:f>OH_Total!$J$24:$AO$25</c:f>
              <c:multiLvlStrCache>
                <c:ptCount val="32"/>
                <c:lvl>
                  <c:pt idx="0">
                    <c:v>SYNC</c:v>
                  </c:pt>
                  <c:pt idx="1">
                    <c:v>FUNC</c:v>
                  </c:pt>
                  <c:pt idx="2">
                    <c:v>BB</c:v>
                  </c:pt>
                  <c:pt idx="3">
                    <c:v>RW</c:v>
                  </c:pt>
                  <c:pt idx="4">
                    <c:v>SYNC</c:v>
                  </c:pt>
                  <c:pt idx="5">
                    <c:v>FUNC</c:v>
                  </c:pt>
                  <c:pt idx="6">
                    <c:v>BB</c:v>
                  </c:pt>
                  <c:pt idx="7">
                    <c:v>RW</c:v>
                  </c:pt>
                  <c:pt idx="8">
                    <c:v>SYNC</c:v>
                  </c:pt>
                  <c:pt idx="9">
                    <c:v>FUNC</c:v>
                  </c:pt>
                  <c:pt idx="10">
                    <c:v>BB</c:v>
                  </c:pt>
                  <c:pt idx="11">
                    <c:v>RW</c:v>
                  </c:pt>
                  <c:pt idx="12">
                    <c:v>SYNC</c:v>
                  </c:pt>
                  <c:pt idx="13">
                    <c:v>FUNC</c:v>
                  </c:pt>
                  <c:pt idx="14">
                    <c:v>BB</c:v>
                  </c:pt>
                  <c:pt idx="15">
                    <c:v>RW</c:v>
                  </c:pt>
                  <c:pt idx="16">
                    <c:v>SYNC</c:v>
                  </c:pt>
                  <c:pt idx="17">
                    <c:v>FUNC</c:v>
                  </c:pt>
                  <c:pt idx="18">
                    <c:v>BB</c:v>
                  </c:pt>
                  <c:pt idx="19">
                    <c:v>RW</c:v>
                  </c:pt>
                  <c:pt idx="20">
                    <c:v>SYNC</c:v>
                  </c:pt>
                  <c:pt idx="21">
                    <c:v>FUNC</c:v>
                  </c:pt>
                  <c:pt idx="22">
                    <c:v>BB</c:v>
                  </c:pt>
                  <c:pt idx="23">
                    <c:v>RW</c:v>
                  </c:pt>
                  <c:pt idx="24">
                    <c:v>SYNC</c:v>
                  </c:pt>
                  <c:pt idx="25">
                    <c:v>FUNC</c:v>
                  </c:pt>
                  <c:pt idx="26">
                    <c:v>BB</c:v>
                  </c:pt>
                  <c:pt idx="27">
                    <c:v>RW</c:v>
                  </c:pt>
                  <c:pt idx="28">
                    <c:v>SYNC</c:v>
                  </c:pt>
                  <c:pt idx="29">
                    <c:v>FUNC</c:v>
                  </c:pt>
                  <c:pt idx="30">
                    <c:v>BB</c:v>
                  </c:pt>
                  <c:pt idx="31">
                    <c:v>RW</c:v>
                  </c:pt>
                </c:lvl>
                <c:lvl>
                  <c:pt idx="0">
                    <c:v>APACHE</c:v>
                  </c:pt>
                  <c:pt idx="4">
                    <c:v>CHEROKEE</c:v>
                  </c:pt>
                  <c:pt idx="8">
                    <c:v>PBZIP2</c:v>
                  </c:pt>
                  <c:pt idx="12">
                    <c:v>PFSCAN</c:v>
                  </c:pt>
                  <c:pt idx="16">
                    <c:v>AGET</c:v>
                  </c:pt>
                  <c:pt idx="20">
                    <c:v>BARNES</c:v>
                  </c:pt>
                  <c:pt idx="24">
                    <c:v>LU</c:v>
                  </c:pt>
                  <c:pt idx="28">
                    <c:v>RADIOSITY</c:v>
                  </c:pt>
                </c:lvl>
              </c:multiLvlStrCache>
            </c:multiLvlStrRef>
          </c:cat>
          <c:val>
            <c:numRef>
              <c:f>OH_Total!$J$26:$AO$26</c:f>
              <c:numCache>
                <c:formatCode>0.00%</c:formatCode>
                <c:ptCount val="32"/>
                <c:pt idx="0">
                  <c:v>1.4893000000000001</c:v>
                </c:pt>
                <c:pt idx="1">
                  <c:v>3.7286000000000001</c:v>
                </c:pt>
                <c:pt idx="2">
                  <c:v>11.9414</c:v>
                </c:pt>
                <c:pt idx="3">
                  <c:v>14.4076</c:v>
                </c:pt>
                <c:pt idx="4">
                  <c:v>1.1049</c:v>
                </c:pt>
                <c:pt idx="5">
                  <c:v>1.4951000000000001</c:v>
                </c:pt>
                <c:pt idx="6">
                  <c:v>4.2645999999999997</c:v>
                </c:pt>
                <c:pt idx="7">
                  <c:v>9.3493999999999993</c:v>
                </c:pt>
                <c:pt idx="8">
                  <c:v>1.171</c:v>
                </c:pt>
                <c:pt idx="9">
                  <c:v>1.171</c:v>
                </c:pt>
                <c:pt idx="10">
                  <c:v>1.171</c:v>
                </c:pt>
                <c:pt idx="11">
                  <c:v>1.1732</c:v>
                </c:pt>
                <c:pt idx="12">
                  <c:v>1.9265000000000001</c:v>
                </c:pt>
                <c:pt idx="13">
                  <c:v>1.9899</c:v>
                </c:pt>
                <c:pt idx="14">
                  <c:v>170.7731</c:v>
                </c:pt>
                <c:pt idx="15">
                  <c:v>219.30289999999999</c:v>
                </c:pt>
                <c:pt idx="16">
                  <c:v>1.1517999999999999</c:v>
                </c:pt>
                <c:pt idx="17">
                  <c:v>1.1589</c:v>
                </c:pt>
                <c:pt idx="18">
                  <c:v>1.2303999999999999</c:v>
                </c:pt>
                <c:pt idx="19">
                  <c:v>1.1903999999999999</c:v>
                </c:pt>
                <c:pt idx="20">
                  <c:v>1.2583</c:v>
                </c:pt>
                <c:pt idx="21">
                  <c:v>25.962499999999999</c:v>
                </c:pt>
                <c:pt idx="22">
                  <c:v>85.033299999999997</c:v>
                </c:pt>
                <c:pt idx="23">
                  <c:v>252.89169999999999</c:v>
                </c:pt>
                <c:pt idx="24">
                  <c:v>1.1258999999999999</c:v>
                </c:pt>
                <c:pt idx="25">
                  <c:v>9.2842000000000002</c:v>
                </c:pt>
                <c:pt idx="26">
                  <c:v>106.40649999999999</c:v>
                </c:pt>
                <c:pt idx="27">
                  <c:v>160.91730000000001</c:v>
                </c:pt>
                <c:pt idx="28">
                  <c:v>1.0980000000000001</c:v>
                </c:pt>
                <c:pt idx="29">
                  <c:v>27.006799999999998</c:v>
                </c:pt>
                <c:pt idx="30">
                  <c:v>110.9662</c:v>
                </c:pt>
                <c:pt idx="31">
                  <c:v>195.66550000000001</c:v>
                </c:pt>
              </c:numCache>
            </c:numRef>
          </c:val>
        </c:ser>
        <c:ser>
          <c:idx val="1"/>
          <c:order val="1"/>
          <c:tx>
            <c:strRef>
              <c:f>OH_Total!$I$27</c:f>
              <c:strCache>
                <c:ptCount val="1"/>
                <c:pt idx="0">
                  <c:v>PREStc</c:v>
                </c:pt>
              </c:strCache>
            </c:strRef>
          </c:tx>
          <c:spPr>
            <a:solidFill>
              <a:schemeClr val="accent2"/>
            </a:solidFill>
            <a:ln>
              <a:noFill/>
            </a:ln>
            <a:effectLst/>
          </c:spPr>
          <c:invertIfNegative val="0"/>
          <c:cat>
            <c:multiLvlStrRef>
              <c:f>OH_Total!$J$24:$AO$25</c:f>
              <c:multiLvlStrCache>
                <c:ptCount val="32"/>
                <c:lvl>
                  <c:pt idx="0">
                    <c:v>SYNC</c:v>
                  </c:pt>
                  <c:pt idx="1">
                    <c:v>FUNC</c:v>
                  </c:pt>
                  <c:pt idx="2">
                    <c:v>BB</c:v>
                  </c:pt>
                  <c:pt idx="3">
                    <c:v>RW</c:v>
                  </c:pt>
                  <c:pt idx="4">
                    <c:v>SYNC</c:v>
                  </c:pt>
                  <c:pt idx="5">
                    <c:v>FUNC</c:v>
                  </c:pt>
                  <c:pt idx="6">
                    <c:v>BB</c:v>
                  </c:pt>
                  <c:pt idx="7">
                    <c:v>RW</c:v>
                  </c:pt>
                  <c:pt idx="8">
                    <c:v>SYNC</c:v>
                  </c:pt>
                  <c:pt idx="9">
                    <c:v>FUNC</c:v>
                  </c:pt>
                  <c:pt idx="10">
                    <c:v>BB</c:v>
                  </c:pt>
                  <c:pt idx="11">
                    <c:v>RW</c:v>
                  </c:pt>
                  <c:pt idx="12">
                    <c:v>SYNC</c:v>
                  </c:pt>
                  <c:pt idx="13">
                    <c:v>FUNC</c:v>
                  </c:pt>
                  <c:pt idx="14">
                    <c:v>BB</c:v>
                  </c:pt>
                  <c:pt idx="15">
                    <c:v>RW</c:v>
                  </c:pt>
                  <c:pt idx="16">
                    <c:v>SYNC</c:v>
                  </c:pt>
                  <c:pt idx="17">
                    <c:v>FUNC</c:v>
                  </c:pt>
                  <c:pt idx="18">
                    <c:v>BB</c:v>
                  </c:pt>
                  <c:pt idx="19">
                    <c:v>RW</c:v>
                  </c:pt>
                  <c:pt idx="20">
                    <c:v>SYNC</c:v>
                  </c:pt>
                  <c:pt idx="21">
                    <c:v>FUNC</c:v>
                  </c:pt>
                  <c:pt idx="22">
                    <c:v>BB</c:v>
                  </c:pt>
                  <c:pt idx="23">
                    <c:v>RW</c:v>
                  </c:pt>
                  <c:pt idx="24">
                    <c:v>SYNC</c:v>
                  </c:pt>
                  <c:pt idx="25">
                    <c:v>FUNC</c:v>
                  </c:pt>
                  <c:pt idx="26">
                    <c:v>BB</c:v>
                  </c:pt>
                  <c:pt idx="27">
                    <c:v>RW</c:v>
                  </c:pt>
                  <c:pt idx="28">
                    <c:v>SYNC</c:v>
                  </c:pt>
                  <c:pt idx="29">
                    <c:v>FUNC</c:v>
                  </c:pt>
                  <c:pt idx="30">
                    <c:v>BB</c:v>
                  </c:pt>
                  <c:pt idx="31">
                    <c:v>RW</c:v>
                  </c:pt>
                </c:lvl>
                <c:lvl>
                  <c:pt idx="0">
                    <c:v>APACHE</c:v>
                  </c:pt>
                  <c:pt idx="4">
                    <c:v>CHEROKEE</c:v>
                  </c:pt>
                  <c:pt idx="8">
                    <c:v>PBZIP2</c:v>
                  </c:pt>
                  <c:pt idx="12">
                    <c:v>PFSCAN</c:v>
                  </c:pt>
                  <c:pt idx="16">
                    <c:v>AGET</c:v>
                  </c:pt>
                  <c:pt idx="20">
                    <c:v>BARNES</c:v>
                  </c:pt>
                  <c:pt idx="24">
                    <c:v>LU</c:v>
                  </c:pt>
                  <c:pt idx="28">
                    <c:v>RADIOSITY</c:v>
                  </c:pt>
                </c:lvl>
              </c:multiLvlStrCache>
            </c:multiLvlStrRef>
          </c:cat>
          <c:val>
            <c:numRef>
              <c:f>OH_Total!$J$27:$AO$27</c:f>
              <c:numCache>
                <c:formatCode>0.00%</c:formatCode>
                <c:ptCount val="32"/>
                <c:pt idx="0">
                  <c:v>1.2925</c:v>
                </c:pt>
                <c:pt idx="1">
                  <c:v>2.5417000000000001</c:v>
                </c:pt>
                <c:pt idx="2">
                  <c:v>8.9863999999999997</c:v>
                </c:pt>
                <c:pt idx="3">
                  <c:v>14.252700000000001</c:v>
                </c:pt>
                <c:pt idx="4">
                  <c:v>1.0795999999999999</c:v>
                </c:pt>
                <c:pt idx="5">
                  <c:v>1.2709999999999999</c:v>
                </c:pt>
                <c:pt idx="6">
                  <c:v>2.4409999999999998</c:v>
                </c:pt>
                <c:pt idx="7">
                  <c:v>6.1801000000000004</c:v>
                </c:pt>
                <c:pt idx="8">
                  <c:v>1.1623000000000001</c:v>
                </c:pt>
                <c:pt idx="9">
                  <c:v>1.1623000000000001</c:v>
                </c:pt>
                <c:pt idx="10">
                  <c:v>1.171</c:v>
                </c:pt>
                <c:pt idx="11">
                  <c:v>1.171</c:v>
                </c:pt>
                <c:pt idx="12">
                  <c:v>1.8757999999999999</c:v>
                </c:pt>
                <c:pt idx="13">
                  <c:v>1.8885000000000001</c:v>
                </c:pt>
                <c:pt idx="14">
                  <c:v>46.2104</c:v>
                </c:pt>
                <c:pt idx="15">
                  <c:v>95.1965</c:v>
                </c:pt>
                <c:pt idx="16">
                  <c:v>1.1229</c:v>
                </c:pt>
                <c:pt idx="17">
                  <c:v>1.1389</c:v>
                </c:pt>
                <c:pt idx="18">
                  <c:v>1.202</c:v>
                </c:pt>
                <c:pt idx="19">
                  <c:v>1.1727000000000001</c:v>
                </c:pt>
                <c:pt idx="20">
                  <c:v>1.25</c:v>
                </c:pt>
                <c:pt idx="21">
                  <c:v>6.6707999999999998</c:v>
                </c:pt>
                <c:pt idx="22">
                  <c:v>18.675000000000001</c:v>
                </c:pt>
                <c:pt idx="23">
                  <c:v>181.66249999999999</c:v>
                </c:pt>
                <c:pt idx="24">
                  <c:v>1.0971</c:v>
                </c:pt>
                <c:pt idx="25">
                  <c:v>4.1115000000000004</c:v>
                </c:pt>
                <c:pt idx="26">
                  <c:v>30.661899999999999</c:v>
                </c:pt>
                <c:pt idx="27">
                  <c:v>92.658299999999997</c:v>
                </c:pt>
                <c:pt idx="28">
                  <c:v>1.0911999999999999</c:v>
                </c:pt>
                <c:pt idx="29">
                  <c:v>3.9864999999999999</c:v>
                </c:pt>
                <c:pt idx="30">
                  <c:v>18.260100000000001</c:v>
                </c:pt>
                <c:pt idx="31">
                  <c:v>84.597999999999999</c:v>
                </c:pt>
              </c:numCache>
            </c:numRef>
          </c:val>
        </c:ser>
        <c:dLbls>
          <c:showLegendKey val="0"/>
          <c:showVal val="0"/>
          <c:showCatName val="0"/>
          <c:showSerName val="0"/>
          <c:showPercent val="0"/>
          <c:showBubbleSize val="0"/>
        </c:dLbls>
        <c:gapWidth val="219"/>
        <c:overlap val="-27"/>
        <c:axId val="359985752"/>
        <c:axId val="359987320"/>
      </c:barChart>
      <c:catAx>
        <c:axId val="35998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359987320"/>
        <c:crosses val="autoZero"/>
        <c:auto val="1"/>
        <c:lblAlgn val="ctr"/>
        <c:lblOffset val="100"/>
        <c:noMultiLvlLbl val="0"/>
      </c:catAx>
      <c:valAx>
        <c:axId val="359987320"/>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9985752"/>
        <c:crosses val="autoZero"/>
        <c:crossBetween val="between"/>
      </c:valAx>
      <c:spPr>
        <a:noFill/>
        <a:ln>
          <a:noFill/>
        </a:ln>
        <a:effectLst/>
      </c:spPr>
    </c:plotArea>
    <c:legend>
      <c:legendPos val="b"/>
      <c:layout>
        <c:manualLayout>
          <c:xMode val="edge"/>
          <c:yMode val="edge"/>
          <c:x val="0.12213117270201451"/>
          <c:y val="6.5931625128815688E-2"/>
          <c:w val="0.15918838565831547"/>
          <c:h val="0.1410919568980180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2"/>
            <a:ext cx="4278405" cy="339199"/>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lvl1pPr defTabSz="966660">
              <a:lnSpc>
                <a:spcPct val="100000"/>
              </a:lnSpc>
              <a:spcBef>
                <a:spcPct val="0"/>
              </a:spcBef>
              <a:buClrTx/>
              <a:buSzTx/>
              <a:buFontTx/>
              <a:buNone/>
              <a:defRPr sz="1300">
                <a:latin typeface="Times New Roman" pitchFamily="18" charset="0"/>
                <a:ea typeface="굴림" pitchFamily="50" charset="-127"/>
              </a:defRPr>
            </a:lvl1pPr>
          </a:lstStyle>
          <a:p>
            <a:endParaRPr lang="en-US" altLang="ko-KR"/>
          </a:p>
        </p:txBody>
      </p:sp>
      <p:sp>
        <p:nvSpPr>
          <p:cNvPr id="77827" name="Rectangle 3"/>
          <p:cNvSpPr>
            <a:spLocks noGrp="1" noChangeArrowheads="1"/>
          </p:cNvSpPr>
          <p:nvPr>
            <p:ph type="dt" sz="quarter" idx="1"/>
          </p:nvPr>
        </p:nvSpPr>
        <p:spPr bwMode="auto">
          <a:xfrm>
            <a:off x="5595846" y="2"/>
            <a:ext cx="4278405" cy="339199"/>
          </a:xfrm>
          <a:prstGeom prst="rect">
            <a:avLst/>
          </a:prstGeom>
          <a:noFill/>
          <a:ln w="9525">
            <a:noFill/>
            <a:miter lim="800000"/>
            <a:headEnd/>
            <a:tailEnd/>
          </a:ln>
          <a:effectLst/>
        </p:spPr>
        <p:txBody>
          <a:bodyPr vert="horz" wrap="square" lIns="96643" tIns="48322" rIns="96643" bIns="48322" numCol="1" anchor="t" anchorCtr="0" compatLnSpc="1">
            <a:prstTxWarp prst="textNoShape">
              <a:avLst/>
            </a:prstTxWarp>
          </a:bodyPr>
          <a:lstStyle>
            <a:lvl1pPr algn="r" defTabSz="966660">
              <a:lnSpc>
                <a:spcPct val="100000"/>
              </a:lnSpc>
              <a:spcBef>
                <a:spcPct val="0"/>
              </a:spcBef>
              <a:buClrTx/>
              <a:buSzTx/>
              <a:buFontTx/>
              <a:buNone/>
              <a:defRPr sz="1300">
                <a:latin typeface="Times New Roman" pitchFamily="18" charset="0"/>
                <a:ea typeface="굴림" pitchFamily="50" charset="-127"/>
              </a:defRPr>
            </a:lvl1pPr>
          </a:lstStyle>
          <a:p>
            <a:endParaRPr lang="en-US" altLang="ko-KR"/>
          </a:p>
        </p:txBody>
      </p:sp>
      <p:sp>
        <p:nvSpPr>
          <p:cNvPr id="77828" name="Rectangle 4"/>
          <p:cNvSpPr>
            <a:spLocks noGrp="1" noChangeArrowheads="1"/>
          </p:cNvSpPr>
          <p:nvPr>
            <p:ph type="ftr" sz="quarter" idx="2"/>
          </p:nvPr>
        </p:nvSpPr>
        <p:spPr bwMode="auto">
          <a:xfrm>
            <a:off x="1" y="6458478"/>
            <a:ext cx="4278405" cy="339198"/>
          </a:xfrm>
          <a:prstGeom prst="rect">
            <a:avLst/>
          </a:prstGeom>
          <a:noFill/>
          <a:ln w="9525">
            <a:noFill/>
            <a:miter lim="800000"/>
            <a:headEnd/>
            <a:tailEnd/>
          </a:ln>
          <a:effectLst/>
        </p:spPr>
        <p:txBody>
          <a:bodyPr vert="horz" wrap="square" lIns="96643" tIns="48322" rIns="96643" bIns="48322" numCol="1" anchor="b" anchorCtr="0" compatLnSpc="1">
            <a:prstTxWarp prst="textNoShape">
              <a:avLst/>
            </a:prstTxWarp>
          </a:bodyPr>
          <a:lstStyle>
            <a:lvl1pPr defTabSz="966660">
              <a:lnSpc>
                <a:spcPct val="100000"/>
              </a:lnSpc>
              <a:spcBef>
                <a:spcPct val="0"/>
              </a:spcBef>
              <a:buClrTx/>
              <a:buSzTx/>
              <a:buFontTx/>
              <a:buNone/>
              <a:defRPr sz="1300">
                <a:latin typeface="Times New Roman" pitchFamily="18" charset="0"/>
                <a:ea typeface="굴림" pitchFamily="50" charset="-127"/>
              </a:defRPr>
            </a:lvl1pPr>
          </a:lstStyle>
          <a:p>
            <a:endParaRPr lang="en-US" altLang="ko-KR"/>
          </a:p>
        </p:txBody>
      </p:sp>
      <p:sp>
        <p:nvSpPr>
          <p:cNvPr id="77829" name="Rectangle 5"/>
          <p:cNvSpPr>
            <a:spLocks noGrp="1" noChangeArrowheads="1"/>
          </p:cNvSpPr>
          <p:nvPr>
            <p:ph type="sldNum" sz="quarter" idx="3"/>
          </p:nvPr>
        </p:nvSpPr>
        <p:spPr bwMode="auto">
          <a:xfrm>
            <a:off x="5595846" y="6458478"/>
            <a:ext cx="4278405" cy="339198"/>
          </a:xfrm>
          <a:prstGeom prst="rect">
            <a:avLst/>
          </a:prstGeom>
          <a:noFill/>
          <a:ln w="9525">
            <a:noFill/>
            <a:miter lim="800000"/>
            <a:headEnd/>
            <a:tailEnd/>
          </a:ln>
          <a:effectLst/>
        </p:spPr>
        <p:txBody>
          <a:bodyPr vert="horz" wrap="square" lIns="96643" tIns="48322" rIns="96643" bIns="48322" numCol="1" anchor="b" anchorCtr="0" compatLnSpc="1">
            <a:prstTxWarp prst="textNoShape">
              <a:avLst/>
            </a:prstTxWarp>
          </a:bodyPr>
          <a:lstStyle>
            <a:lvl1pPr algn="r" defTabSz="966660">
              <a:lnSpc>
                <a:spcPct val="100000"/>
              </a:lnSpc>
              <a:spcBef>
                <a:spcPct val="0"/>
              </a:spcBef>
              <a:buClrTx/>
              <a:buSzTx/>
              <a:buFontTx/>
              <a:buNone/>
              <a:defRPr sz="1300">
                <a:latin typeface="Times New Roman" pitchFamily="18" charset="0"/>
                <a:ea typeface="굴림" pitchFamily="50" charset="-127"/>
              </a:defRPr>
            </a:lvl1pPr>
          </a:lstStyle>
          <a:p>
            <a:fld id="{AD81696D-F659-47AA-BF9A-8E4C52DB6141}" type="slidenum">
              <a:rPr lang="en-US" altLang="ko-KR"/>
              <a:pPr/>
              <a:t>‹#›</a:t>
            </a:fld>
            <a:endParaRPr lang="en-US" altLang="ko-KR"/>
          </a:p>
        </p:txBody>
      </p:sp>
    </p:spTree>
    <p:extLst>
      <p:ext uri="{BB962C8B-B14F-4D97-AF65-F5344CB8AC3E}">
        <p14:creationId xmlns:p14="http://schemas.microsoft.com/office/powerpoint/2010/main" val="249065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1"/>
            <a:ext cx="4304667" cy="334631"/>
          </a:xfrm>
          <a:prstGeom prst="rect">
            <a:avLst/>
          </a:prstGeom>
          <a:noFill/>
          <a:ln w="9525">
            <a:noFill/>
            <a:miter lim="800000"/>
            <a:headEnd/>
            <a:tailEnd/>
          </a:ln>
          <a:effectLst/>
        </p:spPr>
        <p:txBody>
          <a:bodyPr vert="horz" wrap="square" lIns="95046" tIns="47523" rIns="95046" bIns="47523" numCol="1" anchor="t" anchorCtr="0" compatLnSpc="1">
            <a:prstTxWarp prst="textNoShape">
              <a:avLst/>
            </a:prstTxWarp>
          </a:bodyPr>
          <a:lstStyle>
            <a:lvl1pPr defTabSz="950496">
              <a:lnSpc>
                <a:spcPct val="100000"/>
              </a:lnSpc>
              <a:spcBef>
                <a:spcPct val="0"/>
              </a:spcBef>
              <a:buClrTx/>
              <a:buSzTx/>
              <a:buFontTx/>
              <a:buNone/>
              <a:defRPr sz="1300" b="1">
                <a:latin typeface="Times New Roman" pitchFamily="18" charset="0"/>
                <a:ea typeface="굴림" pitchFamily="50" charset="-127"/>
              </a:defRPr>
            </a:lvl1pPr>
          </a:lstStyle>
          <a:p>
            <a:endParaRPr lang="en-US" altLang="ko-KR"/>
          </a:p>
        </p:txBody>
      </p:sp>
      <p:sp>
        <p:nvSpPr>
          <p:cNvPr id="94211" name="Rectangle 3"/>
          <p:cNvSpPr>
            <a:spLocks noGrp="1" noChangeArrowheads="1"/>
          </p:cNvSpPr>
          <p:nvPr>
            <p:ph type="dt" idx="1"/>
          </p:nvPr>
        </p:nvSpPr>
        <p:spPr bwMode="auto">
          <a:xfrm>
            <a:off x="5595851" y="1"/>
            <a:ext cx="4302476" cy="334631"/>
          </a:xfrm>
          <a:prstGeom prst="rect">
            <a:avLst/>
          </a:prstGeom>
          <a:noFill/>
          <a:ln w="9525">
            <a:noFill/>
            <a:miter lim="800000"/>
            <a:headEnd/>
            <a:tailEnd/>
          </a:ln>
          <a:effectLst/>
        </p:spPr>
        <p:txBody>
          <a:bodyPr vert="horz" wrap="square" lIns="95046" tIns="47523" rIns="95046" bIns="47523" numCol="1" anchor="t" anchorCtr="0" compatLnSpc="1">
            <a:prstTxWarp prst="textNoShape">
              <a:avLst/>
            </a:prstTxWarp>
          </a:bodyPr>
          <a:lstStyle>
            <a:lvl1pPr algn="r" defTabSz="950496">
              <a:lnSpc>
                <a:spcPct val="100000"/>
              </a:lnSpc>
              <a:spcBef>
                <a:spcPct val="0"/>
              </a:spcBef>
              <a:buClrTx/>
              <a:buSzTx/>
              <a:buFontTx/>
              <a:buNone/>
              <a:defRPr sz="1300" b="1">
                <a:latin typeface="Times New Roman" pitchFamily="18" charset="0"/>
                <a:ea typeface="굴림" pitchFamily="50" charset="-127"/>
              </a:defRPr>
            </a:lvl1pPr>
          </a:lstStyle>
          <a:p>
            <a:endParaRPr lang="en-US" altLang="ko-KR"/>
          </a:p>
        </p:txBody>
      </p:sp>
      <p:sp>
        <p:nvSpPr>
          <p:cNvPr id="94212" name="Rectangle 4"/>
          <p:cNvSpPr>
            <a:spLocks noGrp="1" noRot="1" noChangeAspect="1" noChangeArrowheads="1" noTextEdit="1"/>
          </p:cNvSpPr>
          <p:nvPr>
            <p:ph type="sldImg" idx="2"/>
          </p:nvPr>
        </p:nvSpPr>
        <p:spPr bwMode="auto">
          <a:xfrm>
            <a:off x="3186113" y="503238"/>
            <a:ext cx="3422650" cy="2566987"/>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1291184" y="3237806"/>
            <a:ext cx="7315963" cy="3069918"/>
          </a:xfrm>
          <a:prstGeom prst="rect">
            <a:avLst/>
          </a:prstGeom>
          <a:noFill/>
          <a:ln w="9525">
            <a:noFill/>
            <a:miter lim="800000"/>
            <a:headEnd/>
            <a:tailEnd/>
          </a:ln>
          <a:effectLst/>
        </p:spPr>
        <p:txBody>
          <a:bodyPr vert="horz" wrap="square" lIns="95046" tIns="47523" rIns="95046" bIns="47523"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94214" name="Rectangle 6"/>
          <p:cNvSpPr>
            <a:spLocks noGrp="1" noChangeArrowheads="1"/>
          </p:cNvSpPr>
          <p:nvPr>
            <p:ph type="ftr" sz="quarter" idx="4"/>
          </p:nvPr>
        </p:nvSpPr>
        <p:spPr bwMode="auto">
          <a:xfrm>
            <a:off x="0" y="6475608"/>
            <a:ext cx="4304667" cy="334631"/>
          </a:xfrm>
          <a:prstGeom prst="rect">
            <a:avLst/>
          </a:prstGeom>
          <a:noFill/>
          <a:ln w="9525">
            <a:noFill/>
            <a:miter lim="800000"/>
            <a:headEnd/>
            <a:tailEnd/>
          </a:ln>
          <a:effectLst/>
        </p:spPr>
        <p:txBody>
          <a:bodyPr vert="horz" wrap="square" lIns="95046" tIns="47523" rIns="95046" bIns="47523" numCol="1" anchor="b" anchorCtr="0" compatLnSpc="1">
            <a:prstTxWarp prst="textNoShape">
              <a:avLst/>
            </a:prstTxWarp>
          </a:bodyPr>
          <a:lstStyle>
            <a:lvl1pPr defTabSz="950496">
              <a:lnSpc>
                <a:spcPct val="100000"/>
              </a:lnSpc>
              <a:spcBef>
                <a:spcPct val="0"/>
              </a:spcBef>
              <a:buClrTx/>
              <a:buSzTx/>
              <a:buFontTx/>
              <a:buNone/>
              <a:defRPr sz="1300" b="1">
                <a:latin typeface="Times New Roman" pitchFamily="18" charset="0"/>
                <a:ea typeface="굴림" pitchFamily="50" charset="-127"/>
              </a:defRPr>
            </a:lvl1pPr>
          </a:lstStyle>
          <a:p>
            <a:endParaRPr lang="en-US" altLang="ko-KR"/>
          </a:p>
        </p:txBody>
      </p:sp>
      <p:sp>
        <p:nvSpPr>
          <p:cNvPr id="94215" name="Rectangle 7"/>
          <p:cNvSpPr>
            <a:spLocks noGrp="1" noChangeArrowheads="1"/>
          </p:cNvSpPr>
          <p:nvPr>
            <p:ph type="sldNum" sz="quarter" idx="5"/>
          </p:nvPr>
        </p:nvSpPr>
        <p:spPr bwMode="auto">
          <a:xfrm>
            <a:off x="5595851" y="6475608"/>
            <a:ext cx="4302476" cy="334631"/>
          </a:xfrm>
          <a:prstGeom prst="rect">
            <a:avLst/>
          </a:prstGeom>
          <a:noFill/>
          <a:ln w="9525">
            <a:noFill/>
            <a:miter lim="800000"/>
            <a:headEnd/>
            <a:tailEnd/>
          </a:ln>
          <a:effectLst/>
        </p:spPr>
        <p:txBody>
          <a:bodyPr vert="horz" wrap="square" lIns="95046" tIns="47523" rIns="95046" bIns="47523" numCol="1" anchor="b" anchorCtr="0" compatLnSpc="1">
            <a:prstTxWarp prst="textNoShape">
              <a:avLst/>
            </a:prstTxWarp>
          </a:bodyPr>
          <a:lstStyle>
            <a:lvl1pPr algn="r" defTabSz="950496">
              <a:lnSpc>
                <a:spcPct val="100000"/>
              </a:lnSpc>
              <a:spcBef>
                <a:spcPct val="0"/>
              </a:spcBef>
              <a:buClrTx/>
              <a:buSzTx/>
              <a:buFontTx/>
              <a:buNone/>
              <a:defRPr sz="1300" b="1">
                <a:latin typeface="Times New Roman" pitchFamily="18" charset="0"/>
                <a:ea typeface="굴림" pitchFamily="50" charset="-127"/>
              </a:defRPr>
            </a:lvl1pPr>
          </a:lstStyle>
          <a:p>
            <a:fld id="{D291D712-58E1-4FFA-8A47-8D821F11B45B}" type="slidenum">
              <a:rPr lang="en-US" altLang="ko-KR"/>
              <a:pPr/>
              <a:t>‹#›</a:t>
            </a:fld>
            <a:endParaRPr lang="en-US" altLang="ko-KR"/>
          </a:p>
        </p:txBody>
      </p:sp>
    </p:spTree>
    <p:extLst>
      <p:ext uri="{BB962C8B-B14F-4D97-AF65-F5344CB8AC3E}">
        <p14:creationId xmlns:p14="http://schemas.microsoft.com/office/powerpoint/2010/main" val="34614422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BD7CE-4578-49B6-8172-DB1E95F2E709}" type="slidenum">
              <a:rPr lang="en-US" altLang="ko-KR"/>
              <a:pPr/>
              <a:t>1</a:t>
            </a:fld>
            <a:endParaRPr lang="en-US" altLang="ko-KR"/>
          </a:p>
        </p:txBody>
      </p:sp>
      <p:sp>
        <p:nvSpPr>
          <p:cNvPr id="1546242" name="Rectangle 2"/>
          <p:cNvSpPr>
            <a:spLocks noGrp="1" noRot="1" noChangeAspect="1" noChangeArrowheads="1"/>
          </p:cNvSpPr>
          <p:nvPr>
            <p:ph type="sldImg"/>
          </p:nvPr>
        </p:nvSpPr>
        <p:spPr bwMode="auto">
          <a:xfrm>
            <a:off x="3186113" y="503238"/>
            <a:ext cx="3422650" cy="2566987"/>
          </a:xfrm>
          <a:prstGeom prst="rect">
            <a:avLst/>
          </a:prstGeom>
          <a:solidFill>
            <a:srgbClr val="FFFFFF"/>
          </a:solidFill>
          <a:ln>
            <a:solidFill>
              <a:srgbClr val="000000"/>
            </a:solidFill>
            <a:miter lim="800000"/>
            <a:headEnd/>
            <a:tailEnd/>
          </a:ln>
        </p:spPr>
      </p:sp>
      <p:sp>
        <p:nvSpPr>
          <p:cNvPr id="1546243" name="Rectangle 3"/>
          <p:cNvSpPr>
            <a:spLocks noGrp="1" noChangeArrowheads="1"/>
          </p:cNvSpPr>
          <p:nvPr>
            <p:ph type="body" idx="1"/>
          </p:nvPr>
        </p:nvSpPr>
        <p:spPr bwMode="auto">
          <a:xfrm>
            <a:off x="1291184" y="3237806"/>
            <a:ext cx="7315963" cy="3069918"/>
          </a:xfrm>
          <a:prstGeom prst="rect">
            <a:avLst/>
          </a:prstGeom>
          <a:solidFill>
            <a:srgbClr val="FFFFFF"/>
          </a:solidFill>
          <a:ln>
            <a:solidFill>
              <a:srgbClr val="000000"/>
            </a:solidFill>
            <a:miter lim="800000"/>
            <a:headEnd/>
            <a:tailEnd/>
          </a:ln>
        </p:spPr>
        <p:txBody>
          <a:bodyPr/>
          <a:lstStyle/>
          <a:p>
            <a:endParaRPr lang="ko-KR" altLang="ko-KR" dirty="0"/>
          </a:p>
        </p:txBody>
      </p:sp>
    </p:spTree>
    <p:extLst>
      <p:ext uri="{BB962C8B-B14F-4D97-AF65-F5344CB8AC3E}">
        <p14:creationId xmlns:p14="http://schemas.microsoft.com/office/powerpoint/2010/main" val="395573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 show</a:t>
            </a:r>
            <a:r>
              <a:rPr lang="en-US" altLang="zh-CN" baseline="0" dirty="0" smtClean="0"/>
              <a:t>s </a:t>
            </a:r>
            <a:r>
              <a:rPr lang="en-US" altLang="zh-CN" dirty="0" smtClean="0"/>
              <a:t>these 2 threads. We want</a:t>
            </a:r>
            <a:r>
              <a:rPr lang="en-US" altLang="zh-CN" baseline="0" dirty="0" smtClean="0"/>
              <a:t> to</a:t>
            </a:r>
            <a:r>
              <a:rPr lang="en-US" altLang="zh-CN" dirty="0" smtClean="0"/>
              <a:t> </a:t>
            </a:r>
            <a:r>
              <a:rPr lang="en-US" altLang="zh-CN" baseline="0" dirty="0" smtClean="0"/>
              <a:t>the order of these shared memory accesses.</a:t>
            </a:r>
          </a:p>
          <a:p>
            <a:endParaRPr lang="en-US" altLang="zh-CN" baseline="0" dirty="0" smtClean="0"/>
          </a:p>
          <a:p>
            <a:r>
              <a:rPr lang="en-US" altLang="zh-CN" baseline="0" dirty="0" smtClean="0"/>
              <a:t>However, we can insert </a:t>
            </a:r>
            <a:r>
              <a:rPr lang="en-US" altLang="zh-CN" baseline="0" dirty="0" err="1" smtClean="0"/>
              <a:t>RdLC</a:t>
            </a:r>
            <a:r>
              <a:rPr lang="en-US" altLang="zh-CN" baseline="0" dirty="0" smtClean="0"/>
              <a:t>( read local time counter) instruction and get the timing information.</a:t>
            </a:r>
          </a:p>
          <a:p>
            <a:endParaRPr lang="en-US" altLang="zh-CN" baseline="0" dirty="0" smtClean="0"/>
          </a:p>
          <a:p>
            <a:r>
              <a:rPr lang="en-US" altLang="zh-CN" baseline="0" dirty="0" smtClean="0"/>
              <a:t>TS1 and TS2 are values of LC.</a:t>
            </a:r>
          </a:p>
          <a:p>
            <a:endParaRPr lang="en-US" altLang="zh-CN" baseline="0" dirty="0" smtClean="0"/>
          </a:p>
          <a:p>
            <a:r>
              <a:rPr lang="en-US" altLang="zh-CN" baseline="0" dirty="0" smtClean="0"/>
              <a:t>From these values, if we know the time of TS1 is earlier than the time of TS2, then we know W1 happened before R2,</a:t>
            </a:r>
          </a:p>
          <a:p>
            <a:r>
              <a:rPr lang="en-US" altLang="zh-CN" baseline="0" dirty="0" smtClean="0"/>
              <a:t>if TS2 is earlier than TS1, we known W2 happened before R1.</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12</a:t>
            </a:fld>
            <a:endParaRPr lang="en-US" altLang="ko-KR"/>
          </a:p>
        </p:txBody>
      </p:sp>
    </p:spTree>
    <p:extLst>
      <p:ext uri="{BB962C8B-B14F-4D97-AF65-F5344CB8AC3E}">
        <p14:creationId xmlns:p14="http://schemas.microsoft.com/office/powerpoint/2010/main" val="305814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use the local clocks,</a:t>
            </a:r>
            <a:r>
              <a:rPr lang="en-US" altLang="zh-CN" baseline="0" dirty="0" smtClean="0"/>
              <a:t> we meet some challenges.</a:t>
            </a:r>
          </a:p>
          <a:p>
            <a:endParaRPr lang="en-US" altLang="zh-CN" baseline="0" dirty="0" smtClean="0"/>
          </a:p>
          <a:p>
            <a:pPr marL="228600" indent="-228600">
              <a:buAutoNum type="arabicPeriod"/>
            </a:pPr>
            <a:r>
              <a:rPr lang="en-US" altLang="zh-CN" baseline="0" dirty="0" smtClean="0"/>
              <a:t>The hardware does not ensure that at the values of LC in different cores are the same the same time. So, the first challenge is how to compare the local clock values from different cores.</a:t>
            </a:r>
          </a:p>
          <a:p>
            <a:pPr marL="228600" indent="-228600">
              <a:buAutoNum type="arabicPeriod"/>
            </a:pPr>
            <a:endParaRPr lang="en-US" altLang="zh-CN" baseline="0" dirty="0" smtClean="0"/>
          </a:p>
          <a:p>
            <a:pPr marL="228600" indent="-228600">
              <a:buAutoNum type="arabicPeriod"/>
            </a:pPr>
            <a:r>
              <a:rPr lang="en-US" altLang="zh-CN" baseline="0" dirty="0" smtClean="0"/>
              <a:t>we use some instruction to record the value of LC, but the OOO mechanism may reorder the RdLC and memory access instruction, this may introduce errors.</a:t>
            </a:r>
          </a:p>
          <a:p>
            <a:pPr marL="228600" indent="-228600">
              <a:buAutoNum type="arabicPeriod"/>
            </a:pPr>
            <a:endParaRPr lang="en-US" altLang="zh-CN" baseline="0" dirty="0" smtClean="0"/>
          </a:p>
          <a:p>
            <a:pPr marL="228600" indent="-228600">
              <a:buAutoNum type="arabicPeriod"/>
            </a:pPr>
            <a:r>
              <a:rPr lang="en-US" altLang="zh-CN" baseline="0" dirty="0" smtClean="0"/>
              <a:t>The local clocks may overflow, how to deal with it.</a:t>
            </a:r>
          </a:p>
          <a:p>
            <a:pPr marL="0" indent="0">
              <a:buNone/>
            </a:pP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13</a:t>
            </a:fld>
            <a:endParaRPr lang="en-US" altLang="ko-KR"/>
          </a:p>
        </p:txBody>
      </p:sp>
    </p:spTree>
    <p:extLst>
      <p:ext uri="{BB962C8B-B14F-4D97-AF65-F5344CB8AC3E}">
        <p14:creationId xmlns:p14="http://schemas.microsoft.com/office/powerpoint/2010/main" val="123436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paper’s contributions are following:</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14</a:t>
            </a:fld>
            <a:endParaRPr lang="en-US" altLang="ko-KR"/>
          </a:p>
        </p:txBody>
      </p:sp>
    </p:spTree>
    <p:extLst>
      <p:ext uri="{BB962C8B-B14F-4D97-AF65-F5344CB8AC3E}">
        <p14:creationId xmlns:p14="http://schemas.microsoft.com/office/powerpoint/2010/main" val="313828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program, T1</a:t>
            </a:r>
            <a:r>
              <a:rPr lang="en-US" altLang="zh-CN" baseline="0" dirty="0" smtClean="0"/>
              <a:t> is bound to Core1, and T2 is bound to Core2.</a:t>
            </a:r>
            <a:endParaRPr lang="en-US" altLang="zh-CN" dirty="0" smtClean="0"/>
          </a:p>
          <a:p>
            <a:r>
              <a:rPr lang="en-US" altLang="zh-CN" dirty="0" smtClean="0"/>
              <a:t>We</a:t>
            </a:r>
            <a:r>
              <a:rPr lang="en-US" altLang="zh-CN" baseline="0" dirty="0" smtClean="0"/>
              <a:t> assume d is the real difference value between these 2 cores.</a:t>
            </a:r>
          </a:p>
          <a:p>
            <a:endParaRPr lang="en-US" altLang="zh-CN" dirty="0" smtClean="0"/>
          </a:p>
          <a:p>
            <a:r>
              <a:rPr lang="en-US" altLang="zh-CN" dirty="0" smtClean="0"/>
              <a:t>TS1 and TS2 are the values of local</a:t>
            </a:r>
            <a:r>
              <a:rPr lang="en-US" altLang="zh-CN" baseline="0" dirty="0" smtClean="0"/>
              <a:t> clocks we got. </a:t>
            </a:r>
          </a:p>
          <a:p>
            <a:r>
              <a:rPr lang="en-US" altLang="zh-CN" baseline="0" dirty="0" smtClean="0"/>
              <a:t>From them we know, if TS2 &lt; TS1+d, S5 happens before S3.</a:t>
            </a:r>
          </a:p>
          <a:p>
            <a:endParaRPr lang="en-US" altLang="zh-CN" baseline="0" dirty="0" smtClean="0"/>
          </a:p>
          <a:p>
            <a:r>
              <a:rPr lang="en-US" altLang="zh-CN" baseline="0" dirty="0" smtClean="0"/>
              <a:t>Unfortunately , the hardware does not provide any way to get d value between cores.</a:t>
            </a:r>
          </a:p>
          <a:p>
            <a:endParaRPr lang="en-US" altLang="zh-CN" baseline="0" dirty="0" smtClean="0"/>
          </a:p>
          <a:p>
            <a:r>
              <a:rPr lang="en-US" altLang="zh-CN" baseline="0" dirty="0" smtClean="0"/>
              <a:t>In this case, we found that if we can get a range of d, the order of accesses can be known too.</a:t>
            </a:r>
          </a:p>
          <a:p>
            <a:endParaRPr lang="en-US" altLang="zh-CN" baseline="0" dirty="0" smtClean="0"/>
          </a:p>
          <a:p>
            <a:r>
              <a:rPr lang="en-US" altLang="zh-CN" baseline="0" dirty="0" smtClean="0"/>
              <a:t>Then there comes a new question? How to get the range of d?</a:t>
            </a:r>
          </a:p>
          <a:p>
            <a:r>
              <a:rPr lang="en-US" altLang="zh-CN" baseline="0" dirty="0" smtClean="0"/>
              <a:t>In this paper, we proposes two methods: program testing and statistical testing.</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19</a:t>
            </a:fld>
            <a:endParaRPr lang="en-US" altLang="ko-KR"/>
          </a:p>
        </p:txBody>
      </p:sp>
    </p:spTree>
    <p:extLst>
      <p:ext uri="{BB962C8B-B14F-4D97-AF65-F5344CB8AC3E}">
        <p14:creationId xmlns:p14="http://schemas.microsoft.com/office/powerpoint/2010/main" val="195574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Let me introduce program testing method first. We designed a small program for this purpose. This slide shows the small program.</a:t>
            </a:r>
          </a:p>
          <a:p>
            <a:endParaRPr lang="en-US" altLang="zh-CN" baseline="0" dirty="0" smtClean="0"/>
          </a:p>
          <a:p>
            <a:r>
              <a:rPr lang="en-US" altLang="zh-CN" baseline="0" dirty="0" smtClean="0"/>
              <a:t>Assume d is the difference value of these two cores.</a:t>
            </a:r>
          </a:p>
          <a:p>
            <a:endParaRPr lang="en-US" altLang="zh-CN" baseline="0" dirty="0" smtClean="0"/>
          </a:p>
          <a:p>
            <a:r>
              <a:rPr lang="en-US" altLang="zh-CN" baseline="0" dirty="0" smtClean="0"/>
              <a:t>When T0 read X, if it gets X==1. We can infer that S2 happens before S7, and therefore S1 happens before S8. This means the time represented by TS1 is earlier that the time represented by TS4, then we know TS1 + d &lt; TS4, that is d &lt; TS4-TS1</a:t>
            </a:r>
          </a:p>
          <a:p>
            <a:r>
              <a:rPr lang="en-US" altLang="zh-CN" baseline="0" dirty="0" smtClean="0"/>
              <a:t>Similarly, if X==2, we know d &gt; TS3 - TS2.</a:t>
            </a:r>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20</a:t>
            </a:fld>
            <a:endParaRPr lang="en-US" altLang="ko-KR"/>
          </a:p>
        </p:txBody>
      </p:sp>
    </p:spTree>
    <p:extLst>
      <p:ext uri="{BB962C8B-B14F-4D97-AF65-F5344CB8AC3E}">
        <p14:creationId xmlns:p14="http://schemas.microsoft.com/office/powerpoint/2010/main" val="345682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baseline="0" dirty="0" smtClean="0"/>
                  <a:t>If T0 gets X==1. We can infer that S7 happens before S2, and therefore S3 happens before S6. </a:t>
                </a:r>
              </a:p>
              <a:p>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So, we can get </a:t>
                </a:r>
                <a:r>
                  <a:rPr lang="en-US" altLang="zh-CN" dirty="0" smtClean="0">
                    <a:sym typeface="Wingdings" panose="05000000000000000000" pitchFamily="2" charset="2"/>
                  </a:rPr>
                  <a:t>TS2+d&gt;TS3,</a:t>
                </a:r>
                <a:r>
                  <a:rPr lang="en-US" altLang="zh-CN" baseline="0" dirty="0" smtClean="0">
                    <a:sym typeface="Wingdings" panose="05000000000000000000" pitchFamily="2" charset="2"/>
                  </a:rPr>
                  <a:t> and then, </a:t>
                </a:r>
                <a:r>
                  <a:rPr lang="en-US" altLang="zh-CN" dirty="0" smtClean="0">
                    <a:sym typeface="Wingdings" panose="05000000000000000000" pitchFamily="2" charset="2"/>
                  </a:rPr>
                  <a:t>d &gt; TS3 – TS2</a:t>
                </a:r>
                <a:endParaRPr lang="en-US" altLang="zh-CN" baseline="0" dirty="0" smtClean="0"/>
              </a:p>
              <a:p>
                <a:endParaRPr lang="en-US" altLang="zh-CN" baseline="0" dirty="0" smtClean="0"/>
              </a:p>
              <a:p>
                <a:r>
                  <a:rPr lang="en-US" altLang="zh-CN" baseline="0" dirty="0" smtClean="0"/>
                  <a:t>So, we can get the </a:t>
                </a:r>
                <a:r>
                  <a:rPr lang="en-US" altLang="zh-CN" baseline="0" dirty="0" err="1" smtClean="0"/>
                  <a:t>inequation</a:t>
                </a:r>
                <a:r>
                  <a:rPr lang="en-US" altLang="zh-CN" baseline="0" dirty="0" smtClean="0"/>
                  <a:t> </a:t>
                </a:r>
                <a14:m>
                  <m:oMath xmlns:m="http://schemas.openxmlformats.org/officeDocument/2006/math">
                    <m:d>
                      <m:dPr>
                        <m:ctrlPr>
                          <a:rPr lang="zh-CN" altLang="zh-CN" sz="1200" i="1" smtClean="0">
                            <a:latin typeface="Cambria Math" panose="02040503050406030204" pitchFamily="18" charset="0"/>
                          </a:rPr>
                        </m:ctrlPr>
                      </m:d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𝑇𝑆</m:t>
                            </m:r>
                            <m:r>
                              <a:rPr lang="en-US" altLang="zh-CN" sz="1200" i="1">
                                <a:latin typeface="Cambria Math" panose="02040503050406030204" pitchFamily="18" charset="0"/>
                              </a:rPr>
                              <m:t>3</m:t>
                            </m:r>
                          </m:e>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𝑇𝑆</m:t>
                            </m:r>
                            <m:r>
                              <a:rPr lang="en-US" altLang="zh-CN" sz="1200" i="1">
                                <a:latin typeface="Cambria Math" panose="02040503050406030204" pitchFamily="18" charset="0"/>
                              </a:rPr>
                              <m:t>2</m:t>
                            </m:r>
                          </m:e>
                          <m:sub/>
                        </m:sSub>
                      </m:e>
                    </m:d>
                    <m:r>
                      <a:rPr lang="en-US" altLang="zh-CN" sz="1200">
                        <a:latin typeface="Cambria Math" panose="02040503050406030204" pitchFamily="18" charset="0"/>
                      </a:rPr>
                      <m:t>&lt;</m:t>
                    </m:r>
                    <m:r>
                      <m:rPr>
                        <m:sty m:val="p"/>
                      </m:rPr>
                      <a:rPr lang="en-US" altLang="zh-CN" sz="1200">
                        <a:latin typeface="Cambria Math" panose="02040503050406030204" pitchFamily="18" charset="0"/>
                      </a:rPr>
                      <m:t>d</m:t>
                    </m:r>
                    <m:r>
                      <a:rPr lang="en-US" altLang="zh-CN" sz="1200">
                        <a:latin typeface="Cambria Math" panose="02040503050406030204" pitchFamily="18" charset="0"/>
                      </a:rPr>
                      <m:t>&lt; </m:t>
                    </m:r>
                    <m:d>
                      <m:dPr>
                        <m:ctrlPr>
                          <a:rPr lang="zh-CN" altLang="zh-CN" sz="1200" i="1">
                            <a:latin typeface="Cambria Math" panose="02040503050406030204" pitchFamily="18" charset="0"/>
                          </a:rPr>
                        </m:ctrlPr>
                      </m:dPr>
                      <m:e>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𝑇𝑆</m:t>
                            </m:r>
                            <m:r>
                              <a:rPr lang="en-US" altLang="zh-CN" sz="1200" i="1">
                                <a:latin typeface="Cambria Math" panose="02040503050406030204" pitchFamily="18" charset="0"/>
                              </a:rPr>
                              <m:t>4</m:t>
                            </m:r>
                          </m:e>
                          <m:sub/>
                        </m:sSub>
                        <m:r>
                          <a:rPr lang="en-US" altLang="zh-CN" sz="1200" i="1">
                            <a:latin typeface="Cambria Math" panose="02040503050406030204" pitchFamily="18" charset="0"/>
                          </a:rPr>
                          <m:t>−</m:t>
                        </m:r>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𝑇𝑆</m:t>
                            </m:r>
                            <m:r>
                              <a:rPr lang="en-US" altLang="zh-CN" sz="1200" i="1">
                                <a:latin typeface="Cambria Math" panose="02040503050406030204" pitchFamily="18" charset="0"/>
                              </a:rPr>
                              <m:t>1</m:t>
                            </m:r>
                          </m:e>
                          <m:sub/>
                        </m:sSub>
                      </m:e>
                    </m:d>
                  </m:oMath>
                </a14:m>
                <a:endParaRPr lang="en-US" altLang="zh-CN" baseline="0" dirty="0" smtClean="0"/>
              </a:p>
              <a:p>
                <a:r>
                  <a:rPr lang="en-US" altLang="zh-CN" baseline="0" dirty="0" smtClean="0"/>
                  <a:t>If we run many times, we can get a region of d. </a:t>
                </a:r>
              </a:p>
            </p:txBody>
          </p:sp>
        </mc:Choice>
        <mc:Fallback xmlns="">
          <p:sp>
            <p:nvSpPr>
              <p:cNvPr id="3" name="备注占位符 2"/>
              <p:cNvSpPr>
                <a:spLocks noGrp="1"/>
              </p:cNvSpPr>
              <p:nvPr>
                <p:ph type="body" idx="1"/>
              </p:nvPr>
            </p:nvSpPr>
            <p:spPr/>
            <p:txBody>
              <a:bodyPr/>
              <a:lstStyle/>
              <a:p>
                <a:r>
                  <a:rPr lang="en-US" altLang="zh-CN" baseline="0" dirty="0" smtClean="0"/>
                  <a:t>If T0 gets X==1. We can infer that S7 happens before S2, and therefore S3 happens before S6. </a:t>
                </a:r>
              </a:p>
              <a:p>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So, we can get </a:t>
                </a:r>
                <a:r>
                  <a:rPr lang="en-US" altLang="zh-CN" dirty="0" smtClean="0">
                    <a:sym typeface="Wingdings" panose="05000000000000000000" pitchFamily="2" charset="2"/>
                  </a:rPr>
                  <a:t>TS2+d&gt;TS3,</a:t>
                </a:r>
                <a:r>
                  <a:rPr lang="en-US" altLang="zh-CN" baseline="0" dirty="0" smtClean="0">
                    <a:sym typeface="Wingdings" panose="05000000000000000000" pitchFamily="2" charset="2"/>
                  </a:rPr>
                  <a:t> and then, </a:t>
                </a:r>
                <a:r>
                  <a:rPr lang="en-US" altLang="zh-CN" dirty="0" smtClean="0">
                    <a:sym typeface="Wingdings" panose="05000000000000000000" pitchFamily="2" charset="2"/>
                  </a:rPr>
                  <a:t>d &gt; TS3 – TS2</a:t>
                </a:r>
                <a:endParaRPr lang="en-US" altLang="zh-CN" baseline="0" dirty="0" smtClean="0"/>
              </a:p>
              <a:p>
                <a:endParaRPr lang="en-US" altLang="zh-CN" baseline="0" dirty="0" smtClean="0"/>
              </a:p>
              <a:p>
                <a:r>
                  <a:rPr lang="en-US" altLang="zh-CN" baseline="0" dirty="0" smtClean="0"/>
                  <a:t>So, we can get the </a:t>
                </a:r>
                <a:r>
                  <a:rPr lang="en-US" altLang="zh-CN" baseline="0" dirty="0" err="1" smtClean="0"/>
                  <a:t>inequation</a:t>
                </a:r>
                <a:r>
                  <a:rPr lang="en-US" altLang="zh-CN" baseline="0" dirty="0" smtClean="0"/>
                  <a:t> </a:t>
                </a:r>
                <a:r>
                  <a:rPr lang="zh-CN" altLang="zh-CN" sz="1200" i="0" smtClean="0">
                    <a:latin typeface="Cambria Math" panose="02040503050406030204" pitchFamily="18" charset="0"/>
                  </a:rPr>
                  <a:t>(</a:t>
                </a:r>
                <a:r>
                  <a:rPr lang="zh-CN" altLang="zh-CN" sz="1200" i="0">
                    <a:latin typeface="Cambria Math" panose="02040503050406030204" pitchFamily="18" charset="0"/>
                  </a:rPr>
                  <a:t>〖</a:t>
                </a:r>
                <a:r>
                  <a:rPr lang="en-US" altLang="zh-CN" sz="1200" i="0">
                    <a:latin typeface="Cambria Math" panose="02040503050406030204" pitchFamily="18" charset="0"/>
                  </a:rPr>
                  <a:t>𝑇𝑆3</a:t>
                </a:r>
                <a:r>
                  <a:rPr lang="zh-CN" altLang="zh-CN" sz="1200" i="0">
                    <a:latin typeface="Cambria Math" panose="02040503050406030204" pitchFamily="18" charset="0"/>
                  </a:rPr>
                  <a:t>〗_</a:t>
                </a:r>
                <a:r>
                  <a:rPr lang="en-US" altLang="zh-CN" sz="1200" i="0">
                    <a:latin typeface="Cambria Math" panose="02040503050406030204" pitchFamily="18" charset="0"/>
                  </a:rPr>
                  <a:t> −</a:t>
                </a:r>
                <a:r>
                  <a:rPr lang="zh-CN" altLang="zh-CN" sz="1200" i="0">
                    <a:latin typeface="Cambria Math" panose="02040503050406030204" pitchFamily="18" charset="0"/>
                  </a:rPr>
                  <a:t>〖</a:t>
                </a:r>
                <a:r>
                  <a:rPr lang="en-US" altLang="zh-CN" sz="1200" i="0">
                    <a:latin typeface="Cambria Math" panose="02040503050406030204" pitchFamily="18" charset="0"/>
                  </a:rPr>
                  <a:t>𝑇𝑆2</a:t>
                </a:r>
                <a:r>
                  <a:rPr lang="zh-CN" altLang="zh-CN" sz="1200" i="0">
                    <a:latin typeface="Cambria Math" panose="02040503050406030204" pitchFamily="18" charset="0"/>
                  </a:rPr>
                  <a:t>〗_</a:t>
                </a:r>
                <a:r>
                  <a:rPr lang="en-US" altLang="zh-CN" sz="1200" i="0">
                    <a:latin typeface="Cambria Math" panose="02040503050406030204" pitchFamily="18" charset="0"/>
                  </a:rPr>
                  <a:t> )&lt;d&lt; </a:t>
                </a:r>
                <a:r>
                  <a:rPr lang="zh-CN" altLang="zh-CN" sz="1200" i="0">
                    <a:latin typeface="Cambria Math" panose="02040503050406030204" pitchFamily="18" charset="0"/>
                  </a:rPr>
                  <a:t>(〖</a:t>
                </a:r>
                <a:r>
                  <a:rPr lang="en-US" altLang="zh-CN" sz="1200" i="0">
                    <a:latin typeface="Cambria Math" panose="02040503050406030204" pitchFamily="18" charset="0"/>
                  </a:rPr>
                  <a:t>𝑇𝑆4</a:t>
                </a:r>
                <a:r>
                  <a:rPr lang="zh-CN" altLang="zh-CN" sz="1200" i="0">
                    <a:latin typeface="Cambria Math" panose="02040503050406030204" pitchFamily="18" charset="0"/>
                  </a:rPr>
                  <a:t>〗_</a:t>
                </a:r>
                <a:r>
                  <a:rPr lang="en-US" altLang="zh-CN" sz="1200" i="0">
                    <a:latin typeface="Cambria Math" panose="02040503050406030204" pitchFamily="18" charset="0"/>
                  </a:rPr>
                  <a:t> −</a:t>
                </a:r>
                <a:r>
                  <a:rPr lang="zh-CN" altLang="zh-CN" sz="1200" i="0">
                    <a:latin typeface="Cambria Math" panose="02040503050406030204" pitchFamily="18" charset="0"/>
                  </a:rPr>
                  <a:t>〖</a:t>
                </a:r>
                <a:r>
                  <a:rPr lang="en-US" altLang="zh-CN" sz="1200" i="0">
                    <a:latin typeface="Cambria Math" panose="02040503050406030204" pitchFamily="18" charset="0"/>
                  </a:rPr>
                  <a:t>𝑇𝑆1</a:t>
                </a:r>
                <a:r>
                  <a:rPr lang="zh-CN" altLang="zh-CN" sz="1200" i="0">
                    <a:latin typeface="Cambria Math" panose="02040503050406030204" pitchFamily="18" charset="0"/>
                  </a:rPr>
                  <a:t>〗_</a:t>
                </a:r>
                <a:r>
                  <a:rPr lang="en-US" altLang="zh-CN" sz="1200" i="0">
                    <a:latin typeface="Cambria Math" panose="02040503050406030204" pitchFamily="18" charset="0"/>
                  </a:rPr>
                  <a:t> )</a:t>
                </a:r>
                <a:endParaRPr lang="en-US" altLang="zh-CN" baseline="0" dirty="0" smtClean="0"/>
              </a:p>
              <a:p>
                <a:r>
                  <a:rPr lang="en-US" altLang="zh-CN" baseline="0" dirty="0" smtClean="0"/>
                  <a:t>If we run many times, we can get a region of d. </a:t>
                </a:r>
              </a:p>
            </p:txBody>
          </p:sp>
        </mc:Fallback>
      </mc:AlternateContent>
      <p:sp>
        <p:nvSpPr>
          <p:cNvPr id="4" name="灯片编号占位符 3"/>
          <p:cNvSpPr>
            <a:spLocks noGrp="1"/>
          </p:cNvSpPr>
          <p:nvPr>
            <p:ph type="sldNum" sz="quarter" idx="10"/>
          </p:nvPr>
        </p:nvSpPr>
        <p:spPr/>
        <p:txBody>
          <a:bodyPr/>
          <a:lstStyle/>
          <a:p>
            <a:fld id="{D291D712-58E1-4FFA-8A47-8D821F11B45B}" type="slidenum">
              <a:rPr lang="en-US" altLang="ko-KR" smtClean="0"/>
              <a:pPr/>
              <a:t>21</a:t>
            </a:fld>
            <a:endParaRPr lang="en-US" altLang="ko-KR"/>
          </a:p>
        </p:txBody>
      </p:sp>
    </p:spTree>
    <p:extLst>
      <p:ext uri="{BB962C8B-B14F-4D97-AF65-F5344CB8AC3E}">
        <p14:creationId xmlns:p14="http://schemas.microsoft.com/office/powerpoint/2010/main" val="342498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a:t>
            </a:r>
            <a:r>
              <a:rPr lang="en-US" altLang="zh-CN" baseline="0" dirty="0" smtClean="0"/>
              <a:t> me</a:t>
            </a:r>
            <a:r>
              <a:rPr lang="en-US" altLang="zh-CN" dirty="0" smtClean="0"/>
              <a:t> introduce the other</a:t>
            </a:r>
            <a:r>
              <a:rPr lang="en-US" altLang="zh-CN" baseline="0" dirty="0" smtClean="0"/>
              <a:t> method to get the region of d. We named it</a:t>
            </a:r>
            <a:r>
              <a:rPr lang="en-US" altLang="zh-CN" dirty="0" smtClean="0"/>
              <a:t> statistical testing method.</a:t>
            </a:r>
          </a:p>
          <a:p>
            <a:endParaRPr lang="en-US" altLang="zh-CN" baseline="0" dirty="0" smtClean="0"/>
          </a:p>
          <a:p>
            <a:r>
              <a:rPr lang="en-US" altLang="zh-CN" baseline="0" dirty="0" smtClean="0"/>
              <a:t>We also designed a small program to do this job. This figure shows the program. It consist 3 threads. Thread 1 and 2 spin on a flag. Thread 0 set the flag. Then Thread1 and 2 read time stamp counter.</a:t>
            </a:r>
          </a:p>
          <a:p>
            <a:endParaRPr lang="en-US" altLang="zh-CN" baseline="0" dirty="0" smtClean="0"/>
          </a:p>
          <a:p>
            <a:r>
              <a:rPr lang="en-US" altLang="zh-CN" baseline="0" dirty="0" smtClean="0"/>
              <a:t>If the read operations of T1 and T2 happens at the same time, we can get d value easily. What we need to do is subtract TS1 from TS2.  </a:t>
            </a:r>
          </a:p>
          <a:p>
            <a:endParaRPr lang="en-US" altLang="zh-CN" baseline="0" dirty="0" smtClean="0"/>
          </a:p>
          <a:p>
            <a:r>
              <a:rPr lang="en-US" altLang="zh-CN" baseline="0" dirty="0" smtClean="0"/>
              <a:t>However, this is just what we expect. T1 and T2 can not read at the same time.</a:t>
            </a:r>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22</a:t>
            </a:fld>
            <a:endParaRPr lang="en-US" altLang="ko-KR"/>
          </a:p>
        </p:txBody>
      </p:sp>
    </p:spTree>
    <p:extLst>
      <p:ext uri="{BB962C8B-B14F-4D97-AF65-F5344CB8AC3E}">
        <p14:creationId xmlns:p14="http://schemas.microsoft.com/office/powerpoint/2010/main" val="1740768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a:t>
            </a:r>
            <a:r>
              <a:rPr lang="en-US" altLang="zh-CN" baseline="0" dirty="0" smtClean="0"/>
              <a:t>here are 4 factors that make the two threads very difficulty to read the local clocks at the same time.</a:t>
            </a:r>
          </a:p>
          <a:p>
            <a:r>
              <a:rPr lang="en-US" altLang="zh-CN" baseline="0" dirty="0" smtClean="0"/>
              <a:t> 1.</a:t>
            </a:r>
          </a:p>
          <a:p>
            <a:r>
              <a:rPr lang="en-US" altLang="zh-CN" baseline="0" dirty="0" smtClean="0"/>
              <a:t> 2. </a:t>
            </a:r>
          </a:p>
          <a:p>
            <a:r>
              <a:rPr lang="en-US" altLang="zh-CN" baseline="0" dirty="0" smtClean="0"/>
              <a:t> 3.</a:t>
            </a:r>
          </a:p>
          <a:p>
            <a:r>
              <a:rPr lang="en-US" altLang="zh-CN" baseline="0" dirty="0" smtClean="0"/>
              <a:t> 4.</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23</a:t>
            </a:fld>
            <a:endParaRPr lang="en-US" altLang="ko-KR"/>
          </a:p>
        </p:txBody>
      </p:sp>
    </p:spTree>
    <p:extLst>
      <p:ext uri="{BB962C8B-B14F-4D97-AF65-F5344CB8AC3E}">
        <p14:creationId xmlns:p14="http://schemas.microsoft.com/office/powerpoint/2010/main" val="108309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factor1, when T0 writes to flag,</a:t>
            </a:r>
            <a:r>
              <a:rPr lang="en-US" altLang="zh-CN" baseline="0" dirty="0" smtClean="0"/>
              <a:t> which instruction that T1 or T2 is executing is random, each thread can get out of the while loop first.</a:t>
            </a:r>
          </a:p>
          <a:p>
            <a:r>
              <a:rPr lang="en-US" altLang="zh-CN" baseline="0" dirty="0" smtClean="0"/>
              <a:t> And if the number of execution is large enough, the affection of this factor should be nearly 0.</a:t>
            </a:r>
          </a:p>
          <a:p>
            <a:endParaRPr lang="en-US" altLang="zh-CN" baseline="0" dirty="0" smtClean="0"/>
          </a:p>
          <a:p>
            <a:r>
              <a:rPr lang="en-US" altLang="zh-CN" baseline="0" dirty="0" smtClean="0"/>
              <a:t>For factor2, if we map threads to cores carefully, and under large number of executions, the affection of it should be the same of these two equations.</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24</a:t>
            </a:fld>
            <a:endParaRPr lang="en-US" altLang="ko-KR"/>
          </a:p>
        </p:txBody>
      </p:sp>
    </p:spTree>
    <p:extLst>
      <p:ext uri="{BB962C8B-B14F-4D97-AF65-F5344CB8AC3E}">
        <p14:creationId xmlns:p14="http://schemas.microsoft.com/office/powerpoint/2010/main" val="194882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factor1, when T0 writes to flag,</a:t>
            </a:r>
            <a:r>
              <a:rPr lang="en-US" altLang="zh-CN" baseline="0" dirty="0" smtClean="0"/>
              <a:t> which instruction that T1 or T2 is executing is random, each thread can get out of the while loop first.</a:t>
            </a:r>
          </a:p>
          <a:p>
            <a:r>
              <a:rPr lang="en-US" altLang="zh-CN" baseline="0" dirty="0" smtClean="0"/>
              <a:t> And if the number of execution is large enough, the affection of this factor should be nearly 0.</a:t>
            </a:r>
          </a:p>
          <a:p>
            <a:endParaRPr lang="en-US" altLang="zh-CN" baseline="0" dirty="0" smtClean="0"/>
          </a:p>
          <a:p>
            <a:r>
              <a:rPr lang="en-US" altLang="zh-CN" baseline="0" dirty="0" smtClean="0"/>
              <a:t>For factor2, if we map threads to cores carefully, and under large number of executions, the affection of it should be the same of these two equations.</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25</a:t>
            </a:fld>
            <a:endParaRPr lang="en-US" altLang="ko-KR"/>
          </a:p>
        </p:txBody>
      </p:sp>
    </p:spTree>
    <p:extLst>
      <p:ext uri="{BB962C8B-B14F-4D97-AF65-F5344CB8AC3E}">
        <p14:creationId xmlns:p14="http://schemas.microsoft.com/office/powerpoint/2010/main" val="263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a:t>
            </a:fld>
            <a:endParaRPr lang="en-US" altLang="ko-KR"/>
          </a:p>
        </p:txBody>
      </p:sp>
    </p:spTree>
    <p:extLst>
      <p:ext uri="{BB962C8B-B14F-4D97-AF65-F5344CB8AC3E}">
        <p14:creationId xmlns:p14="http://schemas.microsoft.com/office/powerpoint/2010/main" val="2639036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factor1, when T0 writes to flag,</a:t>
            </a:r>
            <a:r>
              <a:rPr lang="en-US" altLang="zh-CN" baseline="0" dirty="0" smtClean="0"/>
              <a:t> which instruction that T1 or T2 is executing is random, each thread can get out of the while loop first.</a:t>
            </a:r>
          </a:p>
          <a:p>
            <a:r>
              <a:rPr lang="en-US" altLang="zh-CN" baseline="0" dirty="0" smtClean="0"/>
              <a:t> And if the number of execution is large enough, the affection of this factor should be nearly 0.</a:t>
            </a:r>
          </a:p>
          <a:p>
            <a:endParaRPr lang="en-US" altLang="zh-CN" baseline="0" dirty="0" smtClean="0"/>
          </a:p>
          <a:p>
            <a:r>
              <a:rPr lang="en-US" altLang="zh-CN" baseline="0" dirty="0" smtClean="0"/>
              <a:t>For factor2, if we map threads to cores carefully, and under large number of executions, the affection of it should be the same of these two equations.</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26</a:t>
            </a:fld>
            <a:endParaRPr lang="en-US" altLang="ko-KR"/>
          </a:p>
        </p:txBody>
      </p:sp>
    </p:spTree>
    <p:extLst>
      <p:ext uri="{BB962C8B-B14F-4D97-AF65-F5344CB8AC3E}">
        <p14:creationId xmlns:p14="http://schemas.microsoft.com/office/powerpoint/2010/main" val="3168279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to handle the OOO.</a:t>
            </a:r>
          </a:p>
          <a:p>
            <a:endParaRPr lang="en-US" altLang="zh-CN" baseline="0" dirty="0" smtClean="0"/>
          </a:p>
          <a:p>
            <a:r>
              <a:rPr lang="en-US" altLang="zh-CN" baseline="0" dirty="0" smtClean="0"/>
              <a:t>To these 2 threads, because the OOO, in fact the W1 may execute after TS1. </a:t>
            </a:r>
          </a:p>
          <a:p>
            <a:r>
              <a:rPr lang="en-US" altLang="zh-CN" baseline="0" dirty="0" smtClean="0"/>
              <a:t>At this time, determine the order of these accesses by LC is wrong.</a:t>
            </a:r>
          </a:p>
          <a:p>
            <a:endParaRPr lang="en-US" altLang="zh-CN" baseline="0" dirty="0" smtClean="0"/>
          </a:p>
          <a:p>
            <a:r>
              <a:rPr lang="en-US" altLang="zh-CN" baseline="0" dirty="0" smtClean="0"/>
              <a:t>To handle such cases, an intuitive method is to add fences before and after RdLC instructions.</a:t>
            </a:r>
          </a:p>
          <a:p>
            <a:endParaRPr lang="en-US" altLang="zh-CN" baseline="0" dirty="0" smtClean="0"/>
          </a:p>
          <a:p>
            <a:r>
              <a:rPr lang="en-US" altLang="zh-CN" baseline="0" dirty="0" smtClean="0"/>
              <a:t>But can this solve this problem?</a:t>
            </a:r>
          </a:p>
          <a:p>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27</a:t>
            </a:fld>
            <a:endParaRPr lang="en-US" altLang="ko-KR"/>
          </a:p>
        </p:txBody>
      </p:sp>
    </p:spTree>
    <p:extLst>
      <p:ext uri="{BB962C8B-B14F-4D97-AF65-F5344CB8AC3E}">
        <p14:creationId xmlns:p14="http://schemas.microsoft.com/office/powerpoint/2010/main" val="729004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processors, the write operation</a:t>
            </a:r>
            <a:r>
              <a:rPr lang="en-US" altLang="zh-CN" baseline="0" dirty="0" smtClean="0"/>
              <a:t> can be divided into 2 phases, LC and GV.</a:t>
            </a:r>
          </a:p>
          <a:p>
            <a:r>
              <a:rPr lang="en-US" altLang="zh-CN" baseline="0" dirty="0" smtClean="0"/>
              <a:t>Therefore the added FENCE instruction must assure that W1 is GV when RdLC is executed. </a:t>
            </a:r>
          </a:p>
          <a:p>
            <a:r>
              <a:rPr lang="en-US" altLang="zh-CN" baseline="0" dirty="0" smtClean="0"/>
              <a:t>Otherwise in this situation, the W1(GV) executed after R2,  this means that R2 happens before W1.</a:t>
            </a:r>
          </a:p>
          <a:p>
            <a:r>
              <a:rPr lang="en-US" altLang="zh-CN" baseline="0" dirty="0" smtClean="0"/>
              <a:t>but according the TS1 and TS2 got from local clocks, from this  we infer that W1 happens before R2.</a:t>
            </a:r>
          </a:p>
          <a:p>
            <a:endParaRPr lang="en-US" altLang="zh-CN" baseline="0" dirty="0" smtClean="0"/>
          </a:p>
          <a:p>
            <a:r>
              <a:rPr lang="en-US" altLang="zh-CN" baseline="0" dirty="0" smtClean="0"/>
              <a:t>Error occurs. </a:t>
            </a:r>
          </a:p>
          <a:p>
            <a:endParaRPr lang="en-US" altLang="zh-CN" baseline="0" dirty="0" smtClean="0"/>
          </a:p>
          <a:p>
            <a:r>
              <a:rPr lang="en-US" altLang="zh-CN" baseline="0" dirty="0" smtClean="0"/>
              <a:t>Then the added instructions must be considered carefully.</a:t>
            </a:r>
          </a:p>
          <a:p>
            <a:endParaRPr lang="en-US" altLang="zh-CN" baseline="0" dirty="0" smtClean="0"/>
          </a:p>
          <a:p>
            <a:r>
              <a:rPr lang="en-US" altLang="zh-CN" baseline="0" dirty="0" smtClean="0"/>
              <a:t>And this is the instruction sequence in x86, it satisfies that all R/W GV before RdLC, and RdLC is committed before the following R/W.</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28</a:t>
            </a:fld>
            <a:endParaRPr lang="en-US" altLang="ko-KR"/>
          </a:p>
        </p:txBody>
      </p:sp>
    </p:spTree>
    <p:extLst>
      <p:ext uri="{BB962C8B-B14F-4D97-AF65-F5344CB8AC3E}">
        <p14:creationId xmlns:p14="http://schemas.microsoft.com/office/powerpoint/2010/main" val="349895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processors, the write operation</a:t>
            </a:r>
            <a:r>
              <a:rPr lang="en-US" altLang="zh-CN" baseline="0" dirty="0" smtClean="0"/>
              <a:t> can be divided into 2 phases, LC and GV.</a:t>
            </a:r>
          </a:p>
          <a:p>
            <a:r>
              <a:rPr lang="en-US" altLang="zh-CN" baseline="0" dirty="0" smtClean="0"/>
              <a:t>Therefore the added FENCE instruction must assure that W1 is GV when RdLC is executed. </a:t>
            </a:r>
          </a:p>
          <a:p>
            <a:r>
              <a:rPr lang="en-US" altLang="zh-CN" baseline="0" dirty="0" smtClean="0"/>
              <a:t>Otherwise in this situation, the W1(GV) executed after R2,  this means that R2 happens before W1.</a:t>
            </a:r>
          </a:p>
          <a:p>
            <a:r>
              <a:rPr lang="en-US" altLang="zh-CN" baseline="0" dirty="0" smtClean="0"/>
              <a:t>but according the TS1 and TS2 got from local clocks, from this  we infer that W1 happens before R2.</a:t>
            </a:r>
          </a:p>
          <a:p>
            <a:endParaRPr lang="en-US" altLang="zh-CN" baseline="0" dirty="0" smtClean="0"/>
          </a:p>
          <a:p>
            <a:r>
              <a:rPr lang="en-US" altLang="zh-CN" baseline="0" dirty="0" smtClean="0"/>
              <a:t>Error occurs. </a:t>
            </a:r>
          </a:p>
          <a:p>
            <a:endParaRPr lang="en-US" altLang="zh-CN" baseline="0" dirty="0" smtClean="0"/>
          </a:p>
          <a:p>
            <a:r>
              <a:rPr lang="en-US" altLang="zh-CN" baseline="0" dirty="0" smtClean="0"/>
              <a:t>Then the added instructions must be considered carefully.</a:t>
            </a:r>
          </a:p>
          <a:p>
            <a:endParaRPr lang="en-US" altLang="zh-CN" baseline="0" dirty="0" smtClean="0"/>
          </a:p>
          <a:p>
            <a:r>
              <a:rPr lang="en-US" altLang="zh-CN" baseline="0" dirty="0" smtClean="0"/>
              <a:t>And this is the instruction sequence in x86, it satisfies that all R/W GV before RdLC, and RdLC is committed before the following R/W.</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29</a:t>
            </a:fld>
            <a:endParaRPr lang="en-US" altLang="ko-KR"/>
          </a:p>
        </p:txBody>
      </p:sp>
    </p:spTree>
    <p:extLst>
      <p:ext uri="{BB962C8B-B14F-4D97-AF65-F5344CB8AC3E}">
        <p14:creationId xmlns:p14="http://schemas.microsoft.com/office/powerpoint/2010/main" val="43722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processors, the write operation</a:t>
            </a:r>
            <a:r>
              <a:rPr lang="en-US" altLang="zh-CN" baseline="0" dirty="0" smtClean="0"/>
              <a:t> can be divided into 2 phases, LC and GV.</a:t>
            </a:r>
          </a:p>
          <a:p>
            <a:r>
              <a:rPr lang="en-US" altLang="zh-CN" baseline="0" dirty="0" smtClean="0"/>
              <a:t>Therefore the added FENCE instruction must assure that W1 is GV when RdLC is executed. </a:t>
            </a:r>
          </a:p>
          <a:p>
            <a:r>
              <a:rPr lang="en-US" altLang="zh-CN" baseline="0" dirty="0" smtClean="0"/>
              <a:t>Otherwise in this situation, the W1(GV) executed after R2,  this means that R2 happens before W1.</a:t>
            </a:r>
          </a:p>
          <a:p>
            <a:r>
              <a:rPr lang="en-US" altLang="zh-CN" baseline="0" dirty="0" smtClean="0"/>
              <a:t>but according the TS1 and TS2 got from local clocks, from this  we infer that W1 happens before R2.</a:t>
            </a:r>
          </a:p>
          <a:p>
            <a:endParaRPr lang="en-US" altLang="zh-CN" baseline="0" dirty="0" smtClean="0"/>
          </a:p>
          <a:p>
            <a:r>
              <a:rPr lang="en-US" altLang="zh-CN" baseline="0" dirty="0" smtClean="0"/>
              <a:t>Error occurs. </a:t>
            </a:r>
          </a:p>
          <a:p>
            <a:endParaRPr lang="en-US" altLang="zh-CN" baseline="0" dirty="0" smtClean="0"/>
          </a:p>
          <a:p>
            <a:r>
              <a:rPr lang="en-US" altLang="zh-CN" baseline="0" dirty="0" smtClean="0"/>
              <a:t>Then the added instructions must be considered carefully.</a:t>
            </a:r>
          </a:p>
          <a:p>
            <a:endParaRPr lang="en-US" altLang="zh-CN" baseline="0" dirty="0" smtClean="0"/>
          </a:p>
          <a:p>
            <a:r>
              <a:rPr lang="en-US" altLang="zh-CN" baseline="0" dirty="0" smtClean="0"/>
              <a:t>And this is the instruction sequence in x86, it satisfies that all R/W GV before RdLC, and RdLC is committed before the following R/W.</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30</a:t>
            </a:fld>
            <a:endParaRPr lang="en-US" altLang="ko-KR"/>
          </a:p>
        </p:txBody>
      </p:sp>
    </p:spTree>
    <p:extLst>
      <p:ext uri="{BB962C8B-B14F-4D97-AF65-F5344CB8AC3E}">
        <p14:creationId xmlns:p14="http://schemas.microsoft.com/office/powerpoint/2010/main" val="409262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local clocks overflow  at a certain frequency,</a:t>
            </a:r>
            <a:r>
              <a:rPr lang="en-US" altLang="zh-CN" baseline="0" dirty="0" smtClean="0"/>
              <a:t> and may bring error to our bug reproduction.</a:t>
            </a:r>
          </a:p>
          <a:p>
            <a:endParaRPr lang="en-US" altLang="zh-CN" baseline="0" dirty="0" smtClean="0"/>
          </a:p>
          <a:p>
            <a:r>
              <a:rPr lang="en-US" altLang="zh-CN" baseline="0" dirty="0" smtClean="0"/>
              <a:t>The we use the following method to handle local clock overflow. </a:t>
            </a:r>
          </a:p>
          <a:p>
            <a:pPr marL="228600" indent="-228600">
              <a:buAutoNum type="arabicPeriod"/>
            </a:pPr>
            <a:r>
              <a:rPr lang="en-US" altLang="zh-CN" baseline="0" dirty="0" smtClean="0"/>
              <a:t>Make sure the time between 2 records of local clock is less that period of overflow.</a:t>
            </a:r>
          </a:p>
          <a:p>
            <a:pPr marL="228600" indent="-228600">
              <a:buAutoNum type="arabicPeriod"/>
            </a:pPr>
            <a:r>
              <a:rPr lang="en-US" altLang="zh-CN" baseline="0" dirty="0" smtClean="0"/>
              <a:t>Then by calculating the difference of 2 continuous records, we can know whether the local clock overflow between these 2 records.</a:t>
            </a:r>
          </a:p>
          <a:p>
            <a:pPr marL="0" indent="0">
              <a:buNone/>
            </a:pPr>
            <a:r>
              <a:rPr lang="en-US" altLang="zh-CN" baseline="0" dirty="0" smtClean="0"/>
              <a:t>3.   And then we can add a overflow counter during offline analysis.</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33</a:t>
            </a:fld>
            <a:endParaRPr lang="en-US" altLang="ko-KR"/>
          </a:p>
        </p:txBody>
      </p:sp>
    </p:spTree>
    <p:extLst>
      <p:ext uri="{BB962C8B-B14F-4D97-AF65-F5344CB8AC3E}">
        <p14:creationId xmlns:p14="http://schemas.microsoft.com/office/powerpoint/2010/main" val="1120276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apply our method to 2 bug</a:t>
            </a:r>
            <a:r>
              <a:rPr lang="en-US" altLang="zh-CN" baseline="0" dirty="0" smtClean="0"/>
              <a:t> reproducing systems PRES and CLAP.</a:t>
            </a:r>
          </a:p>
          <a:p>
            <a:endParaRPr lang="en-US" altLang="zh-CN" baseline="0" dirty="0" smtClean="0"/>
          </a:p>
          <a:p>
            <a:r>
              <a:rPr lang="en-US" altLang="zh-CN" baseline="0" dirty="0" smtClean="0"/>
              <a:t>In PRES,  at each record point, we record the value of local clocks </a:t>
            </a:r>
            <a:r>
              <a:rPr lang="en-US" altLang="zh-CN" baseline="0" dirty="0" err="1" smtClean="0"/>
              <a:t>additionaly</a:t>
            </a:r>
            <a:r>
              <a:rPr lang="en-US" altLang="zh-CN" baseline="0" dirty="0" smtClean="0"/>
              <a:t>.</a:t>
            </a:r>
          </a:p>
          <a:p>
            <a:r>
              <a:rPr lang="en-US" altLang="zh-CN" baseline="0" dirty="0" smtClean="0"/>
              <a:t>In CLAP, we use the time information got values of local clocks to accelerate the SMT solving of it.</a:t>
            </a:r>
          </a:p>
          <a:p>
            <a:endParaRPr lang="en-US" altLang="zh-CN" baseline="0" dirty="0" smtClean="0"/>
          </a:p>
          <a:p>
            <a:r>
              <a:rPr lang="en-US" altLang="zh-CN" baseline="0" dirty="0" smtClean="0"/>
              <a:t>Introduce platform and benchmarks…</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34</a:t>
            </a:fld>
            <a:endParaRPr lang="en-US" altLang="ko-KR"/>
          </a:p>
        </p:txBody>
      </p:sp>
    </p:spTree>
    <p:extLst>
      <p:ext uri="{BB962C8B-B14F-4D97-AF65-F5344CB8AC3E}">
        <p14:creationId xmlns:p14="http://schemas.microsoft.com/office/powerpoint/2010/main" val="109406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a:t>
            </a:r>
            <a:r>
              <a:rPr lang="en-US" altLang="zh-CN" baseline="0" dirty="0" smtClean="0"/>
              <a:t> PRES, runtime overhead is reduced by XXX.</a:t>
            </a:r>
          </a:p>
          <a:p>
            <a:endParaRPr lang="en-US" altLang="zh-CN" baseline="0" dirty="0" smtClean="0"/>
          </a:p>
          <a:p>
            <a:r>
              <a:rPr lang="en-US" altLang="zh-CN" baseline="0" dirty="0" smtClean="0"/>
              <a:t>And during bug reproduction, no more tries needed.</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35</a:t>
            </a:fld>
            <a:endParaRPr lang="en-US" altLang="ko-KR"/>
          </a:p>
        </p:txBody>
      </p:sp>
    </p:spTree>
    <p:extLst>
      <p:ext uri="{BB962C8B-B14F-4D97-AF65-F5344CB8AC3E}">
        <p14:creationId xmlns:p14="http://schemas.microsoft.com/office/powerpoint/2010/main" val="3377949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there</a:t>
            </a:r>
            <a:r>
              <a:rPr lang="en-US" altLang="zh-CN" baseline="0" dirty="0" smtClean="0"/>
              <a:t> are more threads, PRES-</a:t>
            </a:r>
            <a:r>
              <a:rPr lang="en-US" altLang="zh-CN" baseline="0" dirty="0" err="1" smtClean="0"/>
              <a:t>tc</a:t>
            </a:r>
            <a:r>
              <a:rPr lang="en-US" altLang="zh-CN" baseline="0" dirty="0" smtClean="0"/>
              <a:t> still can record concurrently, while there may be more competition in PRES-</a:t>
            </a:r>
            <a:r>
              <a:rPr lang="en-US" altLang="zh-CN" baseline="0" dirty="0" err="1" smtClean="0"/>
              <a:t>impl</a:t>
            </a:r>
            <a:r>
              <a:rPr lang="en-US" altLang="zh-CN" baseline="0" dirty="0" smtClean="0"/>
              <a:t>.</a:t>
            </a:r>
          </a:p>
          <a:p>
            <a:endParaRPr lang="en-US" altLang="zh-CN" baseline="0" dirty="0" smtClean="0"/>
          </a:p>
          <a:p>
            <a:r>
              <a:rPr lang="en-US" altLang="zh-CN" baseline="0" dirty="0" smtClean="0"/>
              <a:t>And therefore, higher percentage of runtime overhead is reduced.</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36</a:t>
            </a:fld>
            <a:endParaRPr lang="en-US" altLang="ko-KR"/>
          </a:p>
        </p:txBody>
      </p:sp>
    </p:spTree>
    <p:extLst>
      <p:ext uri="{BB962C8B-B14F-4D97-AF65-F5344CB8AC3E}">
        <p14:creationId xmlns:p14="http://schemas.microsoft.com/office/powerpoint/2010/main" val="2574418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CLAP, we record more data online,</a:t>
            </a:r>
            <a:r>
              <a:rPr lang="en-US" altLang="zh-CN" baseline="0" dirty="0" smtClean="0"/>
              <a:t> and bring a little more overhead.</a:t>
            </a:r>
          </a:p>
          <a:p>
            <a:endParaRPr lang="en-US" altLang="zh-CN" baseline="0" dirty="0" smtClean="0"/>
          </a:p>
          <a:p>
            <a:r>
              <a:rPr lang="en-US" altLang="zh-CN" baseline="0" dirty="0" smtClean="0"/>
              <a:t>Comparing to CLAP-</a:t>
            </a:r>
            <a:r>
              <a:rPr lang="en-US" altLang="zh-CN" baseline="0" dirty="0" err="1" smtClean="0"/>
              <a:t>impl</a:t>
            </a:r>
            <a:r>
              <a:rPr lang="en-US" altLang="zh-CN" baseline="0" dirty="0" smtClean="0"/>
              <a:t>, the overhead of XXX…</a:t>
            </a:r>
          </a:p>
          <a:p>
            <a:endParaRPr lang="en-US" altLang="zh-CN" baseline="0" dirty="0" smtClean="0"/>
          </a:p>
          <a:p>
            <a:r>
              <a:rPr lang="en-US" altLang="zh-CN" baseline="0" dirty="0" smtClean="0"/>
              <a:t>And the extra overhead is small.</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37</a:t>
            </a:fld>
            <a:endParaRPr lang="en-US" altLang="ko-KR"/>
          </a:p>
        </p:txBody>
      </p:sp>
    </p:spTree>
    <p:extLst>
      <p:ext uri="{BB962C8B-B14F-4D97-AF65-F5344CB8AC3E}">
        <p14:creationId xmlns:p14="http://schemas.microsoft.com/office/powerpoint/2010/main" val="385779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BD7CE-4578-49B6-8172-DB1E95F2E709}" type="slidenum">
              <a:rPr lang="en-US" altLang="ko-KR"/>
              <a:pPr/>
              <a:t>5</a:t>
            </a:fld>
            <a:endParaRPr lang="en-US" altLang="ko-KR"/>
          </a:p>
        </p:txBody>
      </p:sp>
      <p:sp>
        <p:nvSpPr>
          <p:cNvPr id="1546242" name="Rectangle 2"/>
          <p:cNvSpPr>
            <a:spLocks noGrp="1" noRot="1" noChangeAspect="1" noChangeArrowheads="1"/>
          </p:cNvSpPr>
          <p:nvPr>
            <p:ph type="sldImg"/>
          </p:nvPr>
        </p:nvSpPr>
        <p:spPr bwMode="auto">
          <a:xfrm>
            <a:off x="3186113" y="503238"/>
            <a:ext cx="3422650" cy="2566987"/>
          </a:xfrm>
          <a:prstGeom prst="rect">
            <a:avLst/>
          </a:prstGeom>
          <a:solidFill>
            <a:srgbClr val="FFFFFF"/>
          </a:solidFill>
          <a:ln>
            <a:solidFill>
              <a:srgbClr val="000000"/>
            </a:solidFill>
            <a:miter lim="800000"/>
            <a:headEnd/>
            <a:tailEnd/>
          </a:ln>
        </p:spPr>
      </p:sp>
      <p:sp>
        <p:nvSpPr>
          <p:cNvPr id="1546243" name="Rectangle 3"/>
          <p:cNvSpPr>
            <a:spLocks noGrp="1" noChangeArrowheads="1"/>
          </p:cNvSpPr>
          <p:nvPr>
            <p:ph type="body" idx="1"/>
          </p:nvPr>
        </p:nvSpPr>
        <p:spPr bwMode="auto">
          <a:xfrm>
            <a:off x="1291184" y="3237806"/>
            <a:ext cx="7315963" cy="3069918"/>
          </a:xfrm>
          <a:prstGeom prst="rect">
            <a:avLst/>
          </a:prstGeom>
          <a:solidFill>
            <a:srgbClr val="FFFFFF"/>
          </a:solidFill>
          <a:ln>
            <a:solidFill>
              <a:srgbClr val="000000"/>
            </a:solidFill>
            <a:miter lim="800000"/>
            <a:headEnd/>
            <a:tailEnd/>
          </a:ln>
        </p:spPr>
        <p:txBody>
          <a:bodyPr/>
          <a:lstStyle/>
          <a:p>
            <a:endParaRPr lang="ko-KR" altLang="ko-KR" dirty="0"/>
          </a:p>
        </p:txBody>
      </p:sp>
    </p:spTree>
    <p:extLst>
      <p:ext uri="{BB962C8B-B14F-4D97-AF65-F5344CB8AC3E}">
        <p14:creationId xmlns:p14="http://schemas.microsoft.com/office/powerpoint/2010/main" val="1903403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While during offline analysis phase,</a:t>
            </a:r>
            <a:r>
              <a:rPr lang="en-US" altLang="zh-CN" baseline="0" dirty="0" smtClean="0"/>
              <a:t> there is a great progress.</a:t>
            </a:r>
          </a:p>
          <a:p>
            <a:r>
              <a:rPr lang="en-US" altLang="zh-CN" baseline="0" dirty="0" smtClean="0"/>
              <a:t>Each benchmark we have 5 different inputs , from small to large.</a:t>
            </a:r>
          </a:p>
          <a:p>
            <a:r>
              <a:rPr lang="en-US" altLang="zh-CN" baseline="0" dirty="0" smtClean="0"/>
              <a:t>And the baseline is NOST, explain…..</a:t>
            </a:r>
          </a:p>
          <a:p>
            <a:endParaRPr lang="en-US" altLang="zh-CN" baseline="0" dirty="0" smtClean="0"/>
          </a:p>
          <a:p>
            <a:r>
              <a:rPr lang="en-US" altLang="zh-CN" baseline="0" dirty="0" smtClean="0"/>
              <a:t>This figure show that, comparing to CLAP-</a:t>
            </a:r>
            <a:r>
              <a:rPr lang="en-US" altLang="zh-CN" baseline="0" dirty="0" err="1" smtClean="0"/>
              <a:t>impl</a:t>
            </a:r>
            <a:r>
              <a:rPr lang="en-US" altLang="zh-CN" baseline="0" dirty="0" smtClean="0"/>
              <a:t>, XXXX are reduced.</a:t>
            </a:r>
          </a:p>
          <a:p>
            <a:endParaRPr lang="en-US" altLang="zh-CN" baseline="0" dirty="0" smtClean="0"/>
          </a:p>
          <a:p>
            <a:r>
              <a:rPr lang="en-US" altLang="zh-CN" baseline="0" dirty="0" smtClean="0"/>
              <a:t>Further more, for most cases, the solving of CLAP-</a:t>
            </a:r>
            <a:r>
              <a:rPr lang="en-US" altLang="zh-CN" baseline="0" dirty="0" err="1" smtClean="0"/>
              <a:t>tc</a:t>
            </a:r>
            <a:r>
              <a:rPr lang="en-US" altLang="zh-CN" baseline="0" dirty="0" smtClean="0"/>
              <a:t> is less than XXXX….</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38</a:t>
            </a:fld>
            <a:endParaRPr lang="en-US" altLang="ko-KR"/>
          </a:p>
        </p:txBody>
      </p:sp>
    </p:spTree>
    <p:extLst>
      <p:ext uri="{BB962C8B-B14F-4D97-AF65-F5344CB8AC3E}">
        <p14:creationId xmlns:p14="http://schemas.microsoft.com/office/powerpoint/2010/main" val="4031106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show the</a:t>
            </a:r>
            <a:r>
              <a:rPr lang="en-US" altLang="zh-CN" baseline="0" dirty="0" smtClean="0"/>
              <a:t> results of calculated difference values of local clocks among cores.</a:t>
            </a:r>
          </a:p>
          <a:p>
            <a:endParaRPr lang="en-US" altLang="zh-CN" baseline="0" dirty="0" smtClean="0"/>
          </a:p>
          <a:p>
            <a:r>
              <a:rPr lang="en-US" altLang="zh-CN" dirty="0" smtClean="0"/>
              <a:t>To program testing, we design 4 different implementation of testing program,</a:t>
            </a:r>
            <a:r>
              <a:rPr lang="en-US" altLang="zh-CN" baseline="0" dirty="0" smtClean="0"/>
              <a:t> which shows in the paper.</a:t>
            </a:r>
          </a:p>
          <a:p>
            <a:r>
              <a:rPr lang="en-US" altLang="zh-CN" baseline="0" dirty="0" smtClean="0"/>
              <a:t>Each of them can get a different range, we can combine them to get a smaller range.</a:t>
            </a:r>
          </a:p>
          <a:p>
            <a:endParaRPr lang="en-US" altLang="zh-CN" baseline="0" dirty="0" smtClean="0"/>
          </a:p>
          <a:p>
            <a:r>
              <a:rPr lang="en-US" altLang="zh-CN" baseline="0" dirty="0" smtClean="0"/>
              <a:t>From the table, we can see that the range is about 200 cycles. Although it is not very large, but it is much larger that the real value of the difference value of local clocks.</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39</a:t>
            </a:fld>
            <a:endParaRPr lang="en-US" altLang="ko-KR"/>
          </a:p>
        </p:txBody>
      </p:sp>
    </p:spTree>
    <p:extLst>
      <p:ext uri="{BB962C8B-B14F-4D97-AF65-F5344CB8AC3E}">
        <p14:creationId xmlns:p14="http://schemas.microsoft.com/office/powerpoint/2010/main" val="3751642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statistical testing, the d calculated by our formula should be</a:t>
            </a:r>
            <a:r>
              <a:rPr lang="en-US" altLang="zh-CN" baseline="0" dirty="0" smtClean="0"/>
              <a:t> stable. </a:t>
            </a:r>
          </a:p>
          <a:p>
            <a:endParaRPr lang="en-US" altLang="zh-CN" baseline="0" dirty="0" smtClean="0"/>
          </a:p>
          <a:p>
            <a:r>
              <a:rPr lang="en-US" altLang="zh-CN" baseline="0" dirty="0" smtClean="0"/>
              <a:t>In this figure, we collect these data for more than 10 days. </a:t>
            </a:r>
          </a:p>
          <a:p>
            <a:r>
              <a:rPr lang="en-US" altLang="zh-CN" baseline="0" dirty="0" smtClean="0"/>
              <a:t>Stability means that the value of d is calculated by data collected every hour.</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And </a:t>
            </a:r>
            <a:r>
              <a:rPr lang="en-US" altLang="zh-CN" baseline="0" dirty="0" err="1" smtClean="0"/>
              <a:t>Acc_Stability</a:t>
            </a:r>
            <a:r>
              <a:rPr lang="en-US" altLang="zh-CN" baseline="0" dirty="0" smtClean="0"/>
              <a:t> means that d is calculated by data collected from </a:t>
            </a:r>
            <a:r>
              <a:rPr lang="en-US" altLang="zh-CN" baseline="0" dirty="0" err="1" smtClean="0"/>
              <a:t>begnning</a:t>
            </a:r>
            <a:r>
              <a:rPr lang="en-US" altLang="zh-CN"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From it , we can see that during a long period, the d calculated by our formula is very stable.</a:t>
            </a:r>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40</a:t>
            </a:fld>
            <a:endParaRPr lang="en-US" altLang="ko-KR"/>
          </a:p>
        </p:txBody>
      </p:sp>
    </p:spTree>
    <p:extLst>
      <p:ext uri="{BB962C8B-B14F-4D97-AF65-F5344CB8AC3E}">
        <p14:creationId xmlns:p14="http://schemas.microsoft.com/office/powerpoint/2010/main" val="504883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table</a:t>
            </a:r>
            <a:r>
              <a:rPr lang="en-US" altLang="zh-CN" baseline="0" dirty="0" smtClean="0"/>
              <a:t> shows the range calculated by statistical testing. </a:t>
            </a:r>
          </a:p>
          <a:p>
            <a:endParaRPr lang="en-US" altLang="zh-CN" baseline="0" dirty="0" smtClean="0"/>
          </a:p>
          <a:p>
            <a:r>
              <a:rPr lang="en-US" altLang="zh-CN" baseline="0" dirty="0" smtClean="0"/>
              <a:t>From it we can see if we collect more data , and we can get a smaller range.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41</a:t>
            </a:fld>
            <a:endParaRPr lang="en-US" altLang="ko-KR"/>
          </a:p>
        </p:txBody>
      </p:sp>
    </p:spTree>
    <p:extLst>
      <p:ext uri="{BB962C8B-B14F-4D97-AF65-F5344CB8AC3E}">
        <p14:creationId xmlns:p14="http://schemas.microsoft.com/office/powerpoint/2010/main" val="15878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44</a:t>
            </a:fld>
            <a:endParaRPr lang="en-US" altLang="ko-KR"/>
          </a:p>
        </p:txBody>
      </p:sp>
    </p:spTree>
    <p:extLst>
      <p:ext uri="{BB962C8B-B14F-4D97-AF65-F5344CB8AC3E}">
        <p14:creationId xmlns:p14="http://schemas.microsoft.com/office/powerpoint/2010/main" val="4272662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45</a:t>
            </a:fld>
            <a:endParaRPr lang="en-US" altLang="ko-KR"/>
          </a:p>
        </p:txBody>
      </p:sp>
    </p:spTree>
    <p:extLst>
      <p:ext uri="{BB962C8B-B14F-4D97-AF65-F5344CB8AC3E}">
        <p14:creationId xmlns:p14="http://schemas.microsoft.com/office/powerpoint/2010/main" val="394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Multi-core</a:t>
            </a:r>
            <a:r>
              <a:rPr lang="en-US" altLang="zh-CN" baseline="0" dirty="0" smtClean="0"/>
              <a:t> processor has become the main architecture of modern CPUs. To explore the computing power of such processors, more and more programmers have to write parallel programs. </a:t>
            </a:r>
          </a:p>
          <a:p>
            <a:endParaRPr lang="en-US" altLang="zh-CN" baseline="0" dirty="0" smtClean="0"/>
          </a:p>
          <a:p>
            <a:r>
              <a:rPr lang="en-US" altLang="zh-CN" baseline="0" dirty="0" smtClean="0"/>
              <a:t>However, it is not an easy job. Because of the non-determinism of parallel programs, testing or debugging such a program is very difficult. From our experience, a bug triggers an error one time in 100 runs. When we debug the program, no error occurs. The main reason is that the error run have a special and rare interleaving.</a:t>
            </a:r>
          </a:p>
          <a:p>
            <a:endParaRPr lang="en-US" altLang="zh-CN" baseline="0" dirty="0" smtClean="0"/>
          </a:p>
          <a:p>
            <a:r>
              <a:rPr lang="en-US" altLang="zh-CN" baseline="0" dirty="0" smtClean="0"/>
              <a:t>And this feature may make some bugs escape from testing.</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6</a:t>
            </a:fld>
            <a:endParaRPr lang="en-US" altLang="ko-KR"/>
          </a:p>
        </p:txBody>
      </p:sp>
    </p:spTree>
    <p:extLst>
      <p:ext uri="{BB962C8B-B14F-4D97-AF65-F5344CB8AC3E}">
        <p14:creationId xmlns:p14="http://schemas.microsoft.com/office/powerpoint/2010/main" val="230467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During most cases in production</a:t>
            </a:r>
            <a:r>
              <a:rPr lang="en-US" altLang="zh-CN" baseline="0" dirty="0" smtClean="0"/>
              <a:t> run,  the escaped bugs may not be trigger in most times.</a:t>
            </a:r>
          </a:p>
          <a:p>
            <a:endParaRPr lang="en-US" altLang="zh-CN" baseline="0" dirty="0" smtClean="0"/>
          </a:p>
          <a:p>
            <a:r>
              <a:rPr lang="en-US" altLang="zh-CN" baseline="0" dirty="0" smtClean="0"/>
              <a:t>However in rare cases, the bug meets its special interleaving and is triggered. It may cause serious accident.</a:t>
            </a:r>
          </a:p>
          <a:p>
            <a:endParaRPr lang="en-US" altLang="zh-CN" baseline="0" dirty="0" smtClean="0"/>
          </a:p>
          <a:p>
            <a:r>
              <a:rPr lang="en-US" altLang="zh-CN" baseline="0" dirty="0" smtClean="0"/>
              <a:t>Such as XXX,XXXX</a:t>
            </a:r>
          </a:p>
          <a:p>
            <a:endParaRPr lang="en-US" altLang="zh-CN" baseline="0" dirty="0" smtClean="0"/>
          </a:p>
          <a:p>
            <a:r>
              <a:rPr lang="en-US" altLang="zh-CN" baseline="0" dirty="0" smtClean="0"/>
              <a:t>Because of the non-deterministic, these bugs are hard to debug.</a:t>
            </a:r>
          </a:p>
          <a:p>
            <a:r>
              <a:rPr lang="en-US" altLang="zh-CN" baseline="0" dirty="0" smtClean="0"/>
              <a:t>A survey shows that XXXX.</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7</a:t>
            </a:fld>
            <a:endParaRPr lang="en-US" altLang="ko-KR"/>
          </a:p>
        </p:txBody>
      </p:sp>
    </p:spTree>
    <p:extLst>
      <p:ext uri="{BB962C8B-B14F-4D97-AF65-F5344CB8AC3E}">
        <p14:creationId xmlns:p14="http://schemas.microsoft.com/office/powerpoint/2010/main" val="245626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a:t>
            </a:r>
            <a:r>
              <a:rPr lang="en-US" altLang="zh-CN" baseline="0" dirty="0" smtClean="0"/>
              <a:t>any efforts try to solve the problem, such as bug testing, bug detection, bug reproduction, bug location, bug tolerance, etc.</a:t>
            </a:r>
          </a:p>
          <a:p>
            <a:endParaRPr lang="en-US" altLang="zh-CN" baseline="0" dirty="0" smtClean="0"/>
          </a:p>
          <a:p>
            <a:r>
              <a:rPr lang="en-US" altLang="zh-CN" baseline="0" dirty="0" smtClean="0"/>
              <a:t>Among these methods, bug reproduction is the most useful way.  It can be divided into 2 phases.</a:t>
            </a:r>
          </a:p>
          <a:p>
            <a:r>
              <a:rPr lang="en-US" altLang="zh-CN" baseline="0" dirty="0" smtClean="0"/>
              <a:t>one is recording phase, it records part or whole order information during execution. When an error occurs, bug reproduction system enter the second phase. It tries to infer the buggy interleaving with the recorded information and replay the execution.</a:t>
            </a:r>
          </a:p>
          <a:p>
            <a:endParaRPr lang="en-US" altLang="zh-CN" baseline="0" dirty="0" smtClean="0"/>
          </a:p>
          <a:p>
            <a:r>
              <a:rPr lang="en-US" altLang="zh-CN" baseline="0" dirty="0" smtClean="0"/>
              <a:t>A simple way to reproducing these bugs is to record the whole order of all shared memory accesses.</a:t>
            </a:r>
          </a:p>
          <a:p>
            <a:r>
              <a:rPr lang="en-US" altLang="zh-CN" baseline="0" dirty="0" smtClean="0"/>
              <a:t>But it will introduce huge runtime overhead, about 10X ~ 100X.</a:t>
            </a:r>
          </a:p>
          <a:p>
            <a:endParaRPr lang="en-US" altLang="zh-CN" baseline="0" dirty="0" smtClean="0"/>
          </a:p>
          <a:p>
            <a:r>
              <a:rPr lang="en-US" altLang="zh-CN" baseline="0" dirty="0" smtClean="0"/>
              <a:t>Then, researches have to reduce recorded information, and make a tradeoff between the recording overhead and analysis overhead.</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8</a:t>
            </a:fld>
            <a:endParaRPr lang="en-US" altLang="ko-KR"/>
          </a:p>
        </p:txBody>
      </p:sp>
    </p:spTree>
    <p:extLst>
      <p:ext uri="{BB962C8B-B14F-4D97-AF65-F5344CB8AC3E}">
        <p14:creationId xmlns:p14="http://schemas.microsoft.com/office/powerpoint/2010/main" val="303470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PRES and CLAP are two representative bug reproducing systems.</a:t>
            </a:r>
          </a:p>
          <a:p>
            <a:endParaRPr lang="en-US" altLang="zh-CN" dirty="0" smtClean="0"/>
          </a:p>
          <a:p>
            <a:r>
              <a:rPr lang="en-US" altLang="zh-CN" dirty="0" smtClean="0"/>
              <a:t>Introduce</a:t>
            </a:r>
            <a:r>
              <a:rPr lang="en-US" altLang="zh-CN" baseline="0" dirty="0" smtClean="0"/>
              <a:t> PRES,  XXX</a:t>
            </a:r>
          </a:p>
          <a:p>
            <a:endParaRPr lang="en-US" altLang="zh-CN" baseline="0" dirty="0" smtClean="0"/>
          </a:p>
          <a:p>
            <a:r>
              <a:rPr lang="en-US" altLang="zh-CN" baseline="0" dirty="0" smtClean="0"/>
              <a:t>Introduce CLAP,  XXX</a:t>
            </a:r>
          </a:p>
          <a:p>
            <a:endParaRPr lang="en-US" altLang="zh-CN" baseline="0" dirty="0" smtClean="0"/>
          </a:p>
          <a:p>
            <a:r>
              <a:rPr lang="en-US" altLang="zh-CN" baseline="0" dirty="0" smtClean="0"/>
              <a:t>Disadvantage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9</a:t>
            </a:fld>
            <a:endParaRPr lang="en-US" altLang="ko-KR"/>
          </a:p>
        </p:txBody>
      </p:sp>
    </p:spTree>
    <p:extLst>
      <p:ext uri="{BB962C8B-B14F-4D97-AF65-F5344CB8AC3E}">
        <p14:creationId xmlns:p14="http://schemas.microsoft.com/office/powerpoint/2010/main" val="182348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a:t>
            </a:r>
            <a:r>
              <a:rPr lang="en-US" altLang="zh-CN" baseline="0" dirty="0" smtClean="0"/>
              <a:t> there is a question. Is these a method which can both reduce runtime overhead and analyze overhead?</a:t>
            </a:r>
          </a:p>
          <a:p>
            <a:endParaRPr lang="en-US" altLang="zh-CN" baseline="0" dirty="0" smtClean="0"/>
          </a:p>
          <a:p>
            <a:r>
              <a:rPr lang="en-US" altLang="zh-CN" baseline="0" dirty="0" smtClean="0"/>
              <a:t>The answer is YES! </a:t>
            </a:r>
          </a:p>
          <a:p>
            <a:endParaRPr lang="en-US" altLang="zh-CN" baseline="0" dirty="0" smtClean="0"/>
          </a:p>
          <a:p>
            <a:r>
              <a:rPr lang="en-US" altLang="zh-CN" baseline="0" dirty="0" smtClean="0"/>
              <a:t>We can use local clock!</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10</a:t>
            </a:fld>
            <a:endParaRPr lang="en-US" altLang="ko-KR"/>
          </a:p>
        </p:txBody>
      </p:sp>
    </p:spTree>
    <p:extLst>
      <p:ext uri="{BB962C8B-B14F-4D97-AF65-F5344CB8AC3E}">
        <p14:creationId xmlns:p14="http://schemas.microsoft.com/office/powerpoint/2010/main" val="98707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Almost</a:t>
            </a:r>
            <a:r>
              <a:rPr lang="en-US" altLang="zh-CN" baseline="0" dirty="0" smtClean="0"/>
              <a:t> all of </a:t>
            </a:r>
            <a:r>
              <a:rPr lang="en-US" altLang="zh-CN" dirty="0" smtClean="0"/>
              <a:t>the mainstream commercial processes  provide</a:t>
            </a:r>
            <a:r>
              <a:rPr lang="en-US" altLang="zh-CN" baseline="0" dirty="0" smtClean="0"/>
              <a:t> core-private local clocks, such as XX, XX, XX…</a:t>
            </a:r>
          </a:p>
          <a:p>
            <a:endParaRPr lang="en-US" altLang="zh-CN" baseline="0" dirty="0" smtClean="0"/>
          </a:p>
          <a:p>
            <a:r>
              <a:rPr lang="en-US" altLang="zh-CN" baseline="0" dirty="0" smtClean="0"/>
              <a:t>Local clocks can supply timing information of each thread. </a:t>
            </a:r>
          </a:p>
          <a:p>
            <a:endParaRPr lang="en-US" altLang="zh-CN" baseline="0" dirty="0" smtClean="0"/>
          </a:p>
          <a:p>
            <a:r>
              <a:rPr lang="en-US" altLang="zh-CN" baseline="0" dirty="0" smtClean="0"/>
              <a:t>If we can use local clocks to concurrency programs bug reproduction, it has two benefit :</a:t>
            </a:r>
          </a:p>
          <a:p>
            <a:pPr marL="228600" indent="-228600">
              <a:buAutoNum type="arabicPeriod"/>
            </a:pPr>
            <a:r>
              <a:rPr lang="en-US" altLang="zh-CN" baseline="0" dirty="0" smtClean="0"/>
              <a:t>when recording, there is no need to use synchronization operations.</a:t>
            </a:r>
          </a:p>
          <a:p>
            <a:pPr marL="228600" indent="-228600">
              <a:buAutoNum type="arabicPeriod"/>
            </a:pPr>
            <a:r>
              <a:rPr lang="en-US" altLang="zh-CN" baseline="0" dirty="0" smtClean="0"/>
              <a:t>when analyzing, the values of local clocks contain time information, they can be directly used to infer the order of shared memory accesses between threads.</a:t>
            </a:r>
            <a:endParaRPr lang="zh-CN" altLang="en-US" dirty="0"/>
          </a:p>
        </p:txBody>
      </p:sp>
      <p:sp>
        <p:nvSpPr>
          <p:cNvPr id="4" name="灯片编号占位符 3"/>
          <p:cNvSpPr>
            <a:spLocks noGrp="1"/>
          </p:cNvSpPr>
          <p:nvPr>
            <p:ph type="sldNum" sz="quarter" idx="10"/>
          </p:nvPr>
        </p:nvSpPr>
        <p:spPr/>
        <p:txBody>
          <a:bodyPr/>
          <a:lstStyle/>
          <a:p>
            <a:fld id="{D291D712-58E1-4FFA-8A47-8D821F11B45B}" type="slidenum">
              <a:rPr lang="en-US" altLang="ko-KR" smtClean="0"/>
              <a:pPr/>
              <a:t>11</a:t>
            </a:fld>
            <a:endParaRPr lang="en-US" altLang="ko-KR"/>
          </a:p>
        </p:txBody>
      </p:sp>
    </p:spTree>
    <p:extLst>
      <p:ext uri="{BB962C8B-B14F-4D97-AF65-F5344CB8AC3E}">
        <p14:creationId xmlns:p14="http://schemas.microsoft.com/office/powerpoint/2010/main" val="347646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defRPr>
            </a:lvl1pPr>
          </a:lstStyle>
          <a:p>
            <a:r>
              <a:rPr lang="en-US" altLang="ko-KR" dirty="0"/>
              <a:t>Click to edit Master subtitle style</a:t>
            </a:r>
          </a:p>
        </p:txBody>
      </p:sp>
      <p:sp>
        <p:nvSpPr>
          <p:cNvPr id="251914" name="Rectangle 10"/>
          <p:cNvSpPr>
            <a:spLocks noGrp="1" noChangeArrowheads="1"/>
          </p:cNvSpPr>
          <p:nvPr>
            <p:ph type="ctrTitle"/>
          </p:nvPr>
        </p:nvSpPr>
        <p:spPr>
          <a:xfrm>
            <a:off x="1127125" y="2078038"/>
            <a:ext cx="7031038" cy="874712"/>
          </a:xfrm>
        </p:spPr>
        <p:txBody>
          <a:bodyPr/>
          <a:lstStyle>
            <a:lvl1pPr algn="ctr">
              <a:defRPr sz="3600">
                <a:solidFill>
                  <a:srgbClr val="000000"/>
                </a:solidFill>
              </a:defRPr>
            </a:lvl1pPr>
          </a:lstStyle>
          <a:p>
            <a:r>
              <a:rPr lang="en-US" altLang="ko-KR" dirty="0"/>
              <a:t>Click to edit Master 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997700" y="128588"/>
            <a:ext cx="2146300" cy="580707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58800" y="128588"/>
            <a:ext cx="6286500" cy="58070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solidFill>
                  <a:schemeClr val="tx1"/>
                </a:solidFill>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矩形 3"/>
          <p:cNvSpPr/>
          <p:nvPr userDrawn="1"/>
        </p:nvSpPr>
        <p:spPr>
          <a:xfrm>
            <a:off x="411163" y="6556642"/>
            <a:ext cx="8064500" cy="289310"/>
          </a:xfrm>
          <a:prstGeom prst="rect">
            <a:avLst/>
          </a:prstGeom>
        </p:spPr>
        <p:txBody>
          <a:bodyPr wrap="square">
            <a:spAutoFit/>
          </a:bodyPr>
          <a:lstStyle/>
          <a:p>
            <a:r>
              <a:rPr lang="en-US" altLang="zh-CN" dirty="0" smtClean="0">
                <a:solidFill>
                  <a:srgbClr val="0000FF"/>
                </a:solidFill>
              </a:rPr>
              <a:t>Published</a:t>
            </a:r>
            <a:r>
              <a:rPr lang="en-US" altLang="zh-CN" baseline="0" dirty="0" smtClean="0">
                <a:solidFill>
                  <a:srgbClr val="0000FF"/>
                </a:solidFill>
              </a:rPr>
              <a:t> </a:t>
            </a:r>
            <a:r>
              <a:rPr lang="en-US" altLang="zh-CN" sz="1600" kern="1200" dirty="0" smtClean="0">
                <a:solidFill>
                  <a:srgbClr val="0000FF"/>
                </a:solidFill>
                <a:latin typeface="Arial" pitchFamily="34" charset="0"/>
                <a:ea typeface="+mn-ea"/>
                <a:cs typeface="Arial" pitchFamily="34" charset="0"/>
              </a:rPr>
              <a:t>in IEEE Transactions on Software Engineering (</a:t>
            </a:r>
            <a:r>
              <a:rPr lang="en-US" altLang="zh-CN" dirty="0" smtClean="0">
                <a:solidFill>
                  <a:srgbClr val="0000FF"/>
                </a:solidFill>
              </a:rPr>
              <a:t>TSE 2017)</a:t>
            </a:r>
            <a:endParaRPr lang="zh-CN" altLang="en-US" dirty="0">
              <a:solidFill>
                <a:srgbClr val="0000FF"/>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矩形 3"/>
          <p:cNvSpPr/>
          <p:nvPr userDrawn="1"/>
        </p:nvSpPr>
        <p:spPr>
          <a:xfrm>
            <a:off x="576263" y="6568690"/>
            <a:ext cx="8064500" cy="289310"/>
          </a:xfrm>
          <a:prstGeom prst="rect">
            <a:avLst/>
          </a:prstGeom>
        </p:spPr>
        <p:txBody>
          <a:bodyPr wrap="square">
            <a:spAutoFit/>
          </a:bodyPr>
          <a:lstStyle/>
          <a:p>
            <a:r>
              <a:rPr lang="en-US" altLang="zh-CN" dirty="0" smtClean="0"/>
              <a:t>Published</a:t>
            </a:r>
            <a:r>
              <a:rPr lang="en-US" altLang="zh-CN" baseline="0" dirty="0" smtClean="0"/>
              <a:t> in </a:t>
            </a:r>
            <a:r>
              <a:rPr lang="en-US" altLang="zh-CN" dirty="0" smtClean="0"/>
              <a:t>37th IEEE International Conference on Software Engineering (ICSE 2015)</a:t>
            </a:r>
            <a:endParaRPr lang="zh-CN"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588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498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100138" y="128588"/>
            <a:ext cx="8043862"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dirty="0" smtClean="0"/>
              <a:t>Click to edit Master title style</a:t>
            </a:r>
          </a:p>
        </p:txBody>
      </p:sp>
      <p:sp>
        <p:nvSpPr>
          <p:cNvPr id="1055" name="Rectangle 31"/>
          <p:cNvSpPr>
            <a:spLocks noChangeArrowheads="1"/>
          </p:cNvSpPr>
          <p:nvPr/>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
        <p:nvSpPr>
          <p:cNvPr id="1067" name="Rectangle 43"/>
          <p:cNvSpPr>
            <a:spLocks noGrp="1" noChangeArrowheads="1"/>
          </p:cNvSpPr>
          <p:nvPr>
            <p:ph type="body" idx="1"/>
          </p:nvPr>
        </p:nvSpPr>
        <p:spPr bwMode="auto">
          <a:xfrm>
            <a:off x="293624" y="957532"/>
            <a:ext cx="8557768" cy="5552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90" name="Line 66"/>
          <p:cNvSpPr>
            <a:spLocks noChangeShapeType="1"/>
          </p:cNvSpPr>
          <p:nvPr/>
        </p:nvSpPr>
        <p:spPr bwMode="auto">
          <a:xfrm>
            <a:off x="1211263" y="822325"/>
            <a:ext cx="7537450" cy="0"/>
          </a:xfrm>
          <a:prstGeom prst="line">
            <a:avLst/>
          </a:prstGeom>
          <a:noFill/>
          <a:ln w="38100">
            <a:solidFill>
              <a:schemeClr val="tx2">
                <a:lumMod val="60000"/>
                <a:lumOff val="40000"/>
              </a:schemeClr>
            </a:solidFill>
            <a:miter lim="800000"/>
            <a:headEnd/>
            <a:tailEnd/>
          </a:ln>
          <a:effectLst/>
        </p:spPr>
        <p:txBody>
          <a:bodyPr wrap="none"/>
          <a:lstStyle/>
          <a:p>
            <a:endParaRPr lang="ko-KR" altLang="en-US"/>
          </a:p>
        </p:txBody>
      </p:sp>
      <p:sp>
        <p:nvSpPr>
          <p:cNvPr id="7" name="Line 66"/>
          <p:cNvSpPr>
            <a:spLocks noChangeShapeType="1"/>
          </p:cNvSpPr>
          <p:nvPr userDrawn="1"/>
        </p:nvSpPr>
        <p:spPr bwMode="auto">
          <a:xfrm>
            <a:off x="293624" y="6510528"/>
            <a:ext cx="7537450" cy="0"/>
          </a:xfrm>
          <a:prstGeom prst="line">
            <a:avLst/>
          </a:prstGeom>
          <a:noFill/>
          <a:ln w="38100">
            <a:solidFill>
              <a:schemeClr val="tx2">
                <a:lumMod val="60000"/>
                <a:lumOff val="40000"/>
              </a:schemeClr>
            </a:solidFill>
            <a:miter lim="800000"/>
            <a:headEnd/>
            <a:tailEnd/>
          </a:ln>
          <a:effectLst/>
        </p:spPr>
        <p:txBody>
          <a:bodyPr wrap="none"/>
          <a:lstStyle/>
          <a:p>
            <a:pPr lvl="0"/>
            <a:endParaRPr lang="ko-KR" altLang="en-US"/>
          </a:p>
        </p:txBody>
      </p:sp>
      <p:pic>
        <p:nvPicPr>
          <p:cNvPr id="3" name="图片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30" y="34336"/>
            <a:ext cx="1000808" cy="85559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nLst>
      <p:par>
        <p:cTn id="1" dur="indefinite" restart="never" nodeType="tmRoot"/>
      </p:par>
    </p:tnLst>
  </p:timing>
  <p:txStyles>
    <p:titleStyle>
      <a:lvl1pPr algn="l" rtl="0" fontAlgn="base">
        <a:lnSpc>
          <a:spcPct val="90000"/>
        </a:lnSpc>
        <a:spcBef>
          <a:spcPct val="0"/>
        </a:spcBef>
        <a:spcAft>
          <a:spcPct val="0"/>
        </a:spcAft>
        <a:defRPr sz="3200" b="1">
          <a:ln>
            <a:noFill/>
          </a:ln>
          <a:solidFill>
            <a:srgbClr val="C00000"/>
          </a:solidFill>
          <a:latin typeface="Calibri" pitchFamily="34" charset="0"/>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9" name="Rectangle 3"/>
          <p:cNvSpPr>
            <a:spLocks noChangeArrowheads="1"/>
          </p:cNvSpPr>
          <p:nvPr/>
        </p:nvSpPr>
        <p:spPr bwMode="auto">
          <a:xfrm>
            <a:off x="0" y="3840480"/>
            <a:ext cx="9144000" cy="1107177"/>
          </a:xfrm>
          <a:prstGeom prst="rect">
            <a:avLst/>
          </a:prstGeom>
          <a:noFill/>
          <a:ln w="9525">
            <a:noFill/>
            <a:miter lim="800000"/>
            <a:headEnd/>
            <a:tailEnd/>
          </a:ln>
          <a:effectLst/>
        </p:spPr>
        <p:txBody>
          <a:bodyPr/>
          <a:lstStyle/>
          <a:p>
            <a:pPr algn="ctr">
              <a:lnSpc>
                <a:spcPts val="2000"/>
              </a:lnSpc>
              <a:spcAft>
                <a:spcPts val="1300"/>
              </a:spcAft>
              <a:buClr>
                <a:srgbClr val="000000"/>
              </a:buClr>
              <a:buSzPct val="120000"/>
            </a:pPr>
            <a:r>
              <a:rPr lang="en-US" altLang="ko-KR" sz="4000" dirty="0" err="1" smtClean="0">
                <a:solidFill>
                  <a:srgbClr val="0000FF"/>
                </a:solidFill>
                <a:latin typeface="Calibri" pitchFamily="34" charset="0"/>
                <a:ea typeface="굴림" pitchFamily="50" charset="-127"/>
                <a:cs typeface="Calibri" pitchFamily="34" charset="0"/>
              </a:rPr>
              <a:t>Chenggang</a:t>
            </a:r>
            <a:r>
              <a:rPr lang="en-US" altLang="ko-KR" sz="4000" dirty="0" smtClean="0">
                <a:solidFill>
                  <a:srgbClr val="0000FF"/>
                </a:solidFill>
                <a:latin typeface="Calibri" pitchFamily="34" charset="0"/>
                <a:ea typeface="굴림" pitchFamily="50" charset="-127"/>
                <a:cs typeface="Calibri" pitchFamily="34" charset="0"/>
              </a:rPr>
              <a:t> Wu</a:t>
            </a:r>
            <a:endParaRPr lang="en-US" altLang="ko-KR" sz="3600" b="1" dirty="0" smtClean="0">
              <a:solidFill>
                <a:srgbClr val="000000"/>
              </a:solidFill>
              <a:latin typeface="Calibri" pitchFamily="34" charset="0"/>
              <a:ea typeface="굴림" pitchFamily="50" charset="-127"/>
              <a:cs typeface="Calibri" pitchFamily="34" charset="0"/>
            </a:endParaRPr>
          </a:p>
        </p:txBody>
      </p:sp>
      <p:sp>
        <p:nvSpPr>
          <p:cNvPr id="5" name="Rectangle 3"/>
          <p:cNvSpPr>
            <a:spLocks noChangeArrowheads="1"/>
          </p:cNvSpPr>
          <p:nvPr/>
        </p:nvSpPr>
        <p:spPr bwMode="auto">
          <a:xfrm>
            <a:off x="330186" y="1609503"/>
            <a:ext cx="8350623" cy="1907686"/>
          </a:xfrm>
          <a:prstGeom prst="rect">
            <a:avLst/>
          </a:prstGeom>
          <a:noFill/>
          <a:ln w="9525">
            <a:noFill/>
            <a:miter lim="800000"/>
            <a:headEnd/>
            <a:tailEnd/>
          </a:ln>
          <a:effectLst/>
        </p:spPr>
        <p:txBody>
          <a:bodyPr/>
          <a:lstStyle/>
          <a:p>
            <a:pPr algn="ctr"/>
            <a:r>
              <a:rPr lang="en-US" altLang="zh-CN" sz="4400" dirty="0" smtClean="0">
                <a:solidFill>
                  <a:srgbClr val="C00000"/>
                </a:solidFill>
                <a:latin typeface="华文隶书" panose="02010800040101010101" pitchFamily="2" charset="-122"/>
                <a:ea typeface="华文隶书" panose="02010800040101010101" pitchFamily="2" charset="-122"/>
              </a:rPr>
              <a:t>Presentation in Purdue University</a:t>
            </a:r>
          </a:p>
          <a:p>
            <a:pPr algn="ctr"/>
            <a:r>
              <a:rPr lang="en-US" altLang="ko-KR" sz="3600" dirty="0" smtClean="0">
                <a:solidFill>
                  <a:srgbClr val="C00000"/>
                </a:solidFill>
                <a:latin typeface="华文隶书" panose="02010800040101010101" pitchFamily="2" charset="-122"/>
                <a:ea typeface="华文隶书" panose="02010800040101010101" pitchFamily="2" charset="-122"/>
                <a:cs typeface="Calibri" pitchFamily="34" charset="0"/>
              </a:rPr>
              <a:t>2015-11-05</a:t>
            </a:r>
            <a:endParaRPr lang="en-US" altLang="ko-KR" sz="3600" dirty="0">
              <a:solidFill>
                <a:srgbClr val="C00000"/>
              </a:solidFill>
              <a:latin typeface="华文隶书" panose="02010800040101010101" pitchFamily="2" charset="-122"/>
              <a:ea typeface="华文隶书" panose="02010800040101010101" pitchFamily="2" charset="-122"/>
              <a:cs typeface="Calibri"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110" y="5050534"/>
            <a:ext cx="736508" cy="736508"/>
          </a:xfrm>
          <a:prstGeom prst="rect">
            <a:avLst/>
          </a:prstGeom>
        </p:spPr>
      </p:pic>
      <p:sp>
        <p:nvSpPr>
          <p:cNvPr id="8" name="矩形 7"/>
          <p:cNvSpPr/>
          <p:nvPr/>
        </p:nvSpPr>
        <p:spPr>
          <a:xfrm>
            <a:off x="5398618" y="5235696"/>
            <a:ext cx="2841529" cy="437043"/>
          </a:xfrm>
          <a:prstGeom prst="rect">
            <a:avLst/>
          </a:prstGeom>
          <a:noFill/>
        </p:spPr>
        <p:txBody>
          <a:bodyPr wrap="square" lIns="91440" tIns="45720" rIns="91440" bIns="45720">
            <a:spAutoFit/>
          </a:bodyPr>
          <a:lstStyle/>
          <a:p>
            <a:pPr algn="ctr"/>
            <a:r>
              <a:rPr lang="en-US" altLang="zh-CN" sz="1400" dirty="0">
                <a:ln w="0"/>
                <a:effectLst>
                  <a:reflection blurRad="6350" endPos="0" dir="5400000" sy="-90000" algn="bl" rotWithShape="0"/>
                </a:effectLst>
              </a:rPr>
              <a:t>Institute of Computing </a:t>
            </a:r>
            <a:r>
              <a:rPr lang="en-US" altLang="zh-CN" sz="1400" dirty="0" smtClean="0">
                <a:ln w="0"/>
                <a:effectLst>
                  <a:reflection blurRad="6350" endPos="0" dir="5400000" sy="-90000" algn="bl" rotWithShape="0"/>
                </a:effectLst>
              </a:rPr>
              <a:t>Technology, Chinese Academy of Sciences</a:t>
            </a:r>
            <a:endParaRPr lang="en-US" altLang="zh-CN" sz="1400" dirty="0">
              <a:ln w="0"/>
              <a:effectLst>
                <a:reflection blurRad="6350" endPos="0" dir="5400000" sy="-90000" algn="bl" rotWithShape="0"/>
              </a:effectLst>
            </a:endParaRPr>
          </a:p>
        </p:txBody>
      </p:sp>
      <p:sp>
        <p:nvSpPr>
          <p:cNvPr id="12" name="矩形 11"/>
          <p:cNvSpPr/>
          <p:nvPr/>
        </p:nvSpPr>
        <p:spPr>
          <a:xfrm>
            <a:off x="2026100" y="5182592"/>
            <a:ext cx="2048585" cy="437043"/>
          </a:xfrm>
          <a:prstGeom prst="rect">
            <a:avLst/>
          </a:prstGeom>
          <a:noFill/>
        </p:spPr>
        <p:txBody>
          <a:bodyPr wrap="square" lIns="91440" tIns="45720" rIns="91440" bIns="45720">
            <a:spAutoFit/>
          </a:bodyPr>
          <a:lstStyle/>
          <a:p>
            <a:pPr algn="ctr"/>
            <a:r>
              <a:rPr lang="en-US" altLang="zh-CN" sz="1400" dirty="0" smtClean="0">
                <a:ln w="0"/>
                <a:effectLst>
                  <a:reflection blurRad="6350" endPos="0" dir="5400000" sy="-90000" algn="bl" rotWithShape="0"/>
                </a:effectLst>
              </a:rPr>
              <a:t>State Key Laboratory of Computer Architecture</a:t>
            </a:r>
            <a:endParaRPr lang="en-US" altLang="zh-CN" sz="1400" dirty="0">
              <a:ln w="0"/>
              <a:effectLst>
                <a:reflection blurRad="6350" endPos="0" dir="5400000" sy="-90000" algn="bl" rotWithShape="0"/>
              </a:effectLst>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94" y="5050534"/>
            <a:ext cx="926006" cy="61733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Motivation</a:t>
            </a:r>
            <a:endParaRPr lang="zh-CN" altLang="en-US" dirty="0">
              <a:solidFill>
                <a:srgbClr val="C00000"/>
              </a:solidFill>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05042"/>
            <a:ext cx="3596528" cy="3596528"/>
          </a:xfr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577" y="2558954"/>
            <a:ext cx="2438400" cy="328228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917" y="2558953"/>
            <a:ext cx="2438400" cy="3282287"/>
          </a:xfrm>
          <a:prstGeom prst="rect">
            <a:avLst/>
          </a:prstGeom>
        </p:spPr>
      </p:pic>
      <p:sp>
        <p:nvSpPr>
          <p:cNvPr id="12" name="矩形 11"/>
          <p:cNvSpPr/>
          <p:nvPr/>
        </p:nvSpPr>
        <p:spPr>
          <a:xfrm>
            <a:off x="3297122" y="4270554"/>
            <a:ext cx="2074606" cy="978729"/>
          </a:xfrm>
          <a:prstGeom prst="rect">
            <a:avLst/>
          </a:prstGeom>
          <a:noFill/>
        </p:spPr>
        <p:txBody>
          <a:bodyPr wrap="none" lIns="91440" tIns="45720" rIns="91440" bIns="45720">
            <a:spAutoFit/>
          </a:bodyPr>
          <a:lstStyle/>
          <a:p>
            <a:pPr algn="ctr"/>
            <a:r>
              <a:rPr lang="en-US" altLang="zh-CN"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Runtime</a:t>
            </a:r>
          </a:p>
          <a:p>
            <a:pPr algn="ctr"/>
            <a:r>
              <a:rPr lang="en-US" altLang="zh-CN"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Overhead</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矩形 13"/>
          <p:cNvSpPr/>
          <p:nvPr/>
        </p:nvSpPr>
        <p:spPr>
          <a:xfrm>
            <a:off x="6745462" y="4213744"/>
            <a:ext cx="2074606" cy="978729"/>
          </a:xfrm>
          <a:prstGeom prst="rect">
            <a:avLst/>
          </a:prstGeom>
          <a:noFill/>
        </p:spPr>
        <p:txBody>
          <a:bodyPr wrap="none" lIns="91440" tIns="45720" rIns="91440" bIns="45720">
            <a:spAutoFit/>
          </a:bodyPr>
          <a:lstStyle/>
          <a:p>
            <a:pPr algn="ctr"/>
            <a:r>
              <a:rPr lang="en-US" altLang="zh-CN"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Analysis</a:t>
            </a:r>
          </a:p>
          <a:p>
            <a:pPr algn="ctr"/>
            <a:r>
              <a:rPr lang="en-US" altLang="zh-CN"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Overhead</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6" name="矩形 15"/>
          <p:cNvSpPr/>
          <p:nvPr/>
        </p:nvSpPr>
        <p:spPr>
          <a:xfrm>
            <a:off x="5420419" y="3439551"/>
            <a:ext cx="1249060" cy="1508105"/>
          </a:xfrm>
          <a:prstGeom prst="rect">
            <a:avLst/>
          </a:prstGeom>
          <a:noFill/>
        </p:spPr>
        <p:txBody>
          <a:bodyPr wrap="none" lIns="91440" tIns="45720" rIns="91440" bIns="45720">
            <a:spAutoFit/>
          </a:bodyPr>
          <a:lstStyle/>
          <a:p>
            <a:pPr algn="ctr"/>
            <a:r>
              <a:rPr lang="en-US" altLang="zh-CN" sz="11500" b="1" cap="none" spc="0" dirty="0" smtClean="0">
                <a:ln w="22225">
                  <a:solidFill>
                    <a:schemeClr val="accent2"/>
                  </a:solidFill>
                  <a:prstDash val="solid"/>
                </a:ln>
                <a:solidFill>
                  <a:schemeClr val="accent2">
                    <a:lumMod val="40000"/>
                    <a:lumOff val="60000"/>
                  </a:schemeClr>
                </a:solidFill>
                <a:effectLst/>
              </a:rPr>
              <a:t>&amp;</a:t>
            </a:r>
            <a:endParaRPr lang="zh-CN" altLang="en-US" sz="11500" b="1" cap="none" spc="0" dirty="0">
              <a:ln w="22225">
                <a:solidFill>
                  <a:schemeClr val="accent2"/>
                </a:solidFill>
                <a:prstDash val="solid"/>
              </a:ln>
              <a:solidFill>
                <a:schemeClr val="accent2">
                  <a:lumMod val="40000"/>
                  <a:lumOff val="60000"/>
                </a:schemeClr>
              </a:solidFill>
              <a:effectLst/>
            </a:endParaRPr>
          </a:p>
        </p:txBody>
      </p:sp>
      <p:sp>
        <p:nvSpPr>
          <p:cNvPr id="18" name="矩形 17"/>
          <p:cNvSpPr/>
          <p:nvPr/>
        </p:nvSpPr>
        <p:spPr>
          <a:xfrm rot="20671099">
            <a:off x="718222" y="2777656"/>
            <a:ext cx="7776489" cy="1274195"/>
          </a:xfrm>
          <a:prstGeom prst="rect">
            <a:avLst/>
          </a:prstGeom>
          <a:noFill/>
        </p:spPr>
        <p:txBody>
          <a:bodyPr wrap="none" lIns="91440" tIns="45720" rIns="91440" bIns="45720">
            <a:spAutoFit/>
          </a:bodyPr>
          <a:lstStyle/>
          <a:p>
            <a:pPr algn="ctr"/>
            <a:r>
              <a:rPr lang="en-US" altLang="zh-CN" sz="9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Local Clocks</a:t>
            </a:r>
            <a:endParaRPr lang="zh-CN" alt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87393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4*#ppt_w"/>
                                          </p:val>
                                        </p:tav>
                                        <p:tav tm="100000">
                                          <p:val>
                                            <p:strVal val="#ppt_w"/>
                                          </p:val>
                                        </p:tav>
                                      </p:tavLst>
                                    </p:anim>
                                    <p:anim calcmode="lin" valueType="num">
                                      <p:cBhvr>
                                        <p:cTn id="18" dur="500" fill="hold"/>
                                        <p:tgtEl>
                                          <p:spTgt spid="16"/>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Local Clocks</a:t>
            </a:r>
          </a:p>
          <a:p>
            <a:pPr lvl="1"/>
            <a:r>
              <a:rPr lang="en-US" altLang="zh-CN" dirty="0" smtClean="0"/>
              <a:t>exist in most mainstream commercial processors</a:t>
            </a:r>
          </a:p>
          <a:p>
            <a:pPr lvl="2"/>
            <a:r>
              <a:rPr lang="en-US" altLang="zh-CN" dirty="0"/>
              <a:t>x</a:t>
            </a:r>
            <a:r>
              <a:rPr lang="en-US" altLang="zh-CN" dirty="0" smtClean="0"/>
              <a:t>86 (TimeStamp Counter)</a:t>
            </a:r>
          </a:p>
          <a:p>
            <a:pPr lvl="2"/>
            <a:r>
              <a:rPr lang="en-US" altLang="zh-CN" dirty="0" smtClean="0"/>
              <a:t>Power (Time Base Register)</a:t>
            </a:r>
          </a:p>
          <a:p>
            <a:pPr lvl="2"/>
            <a:r>
              <a:rPr lang="en-US" altLang="zh-CN" dirty="0" smtClean="0"/>
              <a:t>MIPS (Count Register)</a:t>
            </a:r>
          </a:p>
          <a:p>
            <a:pPr lvl="2"/>
            <a:r>
              <a:rPr lang="en-US" altLang="zh-CN" dirty="0" smtClean="0"/>
              <a:t>SPARC (Tick Register)</a:t>
            </a:r>
          </a:p>
          <a:p>
            <a:pPr lvl="1"/>
            <a:r>
              <a:rPr lang="en-US" altLang="zh-CN" dirty="0"/>
              <a:t>provide timing information for applications</a:t>
            </a:r>
          </a:p>
          <a:p>
            <a:pPr lvl="1"/>
            <a:r>
              <a:rPr lang="en-US" altLang="zh-CN" dirty="0" smtClean="0"/>
              <a:t>core </a:t>
            </a:r>
            <a:r>
              <a:rPr lang="en-US" altLang="zh-CN" dirty="0"/>
              <a:t>private</a:t>
            </a:r>
          </a:p>
          <a:p>
            <a:endParaRPr lang="en-US" altLang="zh-CN" dirty="0" smtClean="0"/>
          </a:p>
          <a:p>
            <a:endParaRPr lang="en-US" altLang="zh-CN" dirty="0"/>
          </a:p>
          <a:p>
            <a:r>
              <a:rPr lang="en-US" altLang="zh-CN" dirty="0" smtClean="0"/>
              <a:t>Benefits:</a:t>
            </a:r>
          </a:p>
          <a:p>
            <a:pPr lvl="1"/>
            <a:r>
              <a:rPr lang="en-US" altLang="zh-CN" b="1" dirty="0" smtClean="0">
                <a:solidFill>
                  <a:srgbClr val="FF0000"/>
                </a:solidFill>
                <a:sym typeface="Wingdings" panose="05000000000000000000" pitchFamily="2" charset="2"/>
              </a:rPr>
              <a:t>NO</a:t>
            </a:r>
            <a:r>
              <a:rPr lang="en-US" altLang="zh-CN" dirty="0" smtClean="0">
                <a:sym typeface="Wingdings" panose="05000000000000000000" pitchFamily="2" charset="2"/>
              </a:rPr>
              <a:t> synchronization is needed when recording</a:t>
            </a:r>
          </a:p>
          <a:p>
            <a:pPr lvl="1"/>
            <a:r>
              <a:rPr lang="en-US" altLang="zh-CN" dirty="0" smtClean="0"/>
              <a:t>Local clock values can be </a:t>
            </a:r>
            <a:r>
              <a:rPr lang="en-US" altLang="zh-CN" b="1" dirty="0" smtClean="0">
                <a:solidFill>
                  <a:srgbClr val="FF0000"/>
                </a:solidFill>
              </a:rPr>
              <a:t>COMPARED DIRECTLY  </a:t>
            </a:r>
            <a:r>
              <a:rPr lang="en-US" altLang="zh-CN" dirty="0" smtClean="0"/>
              <a:t>when replaying</a:t>
            </a:r>
            <a:endParaRPr lang="zh-CN" altLang="en-US" dirty="0"/>
          </a:p>
        </p:txBody>
      </p:sp>
    </p:spTree>
    <p:extLst>
      <p:ext uri="{BB962C8B-B14F-4D97-AF65-F5344CB8AC3E}">
        <p14:creationId xmlns:p14="http://schemas.microsoft.com/office/powerpoint/2010/main" val="815087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cxnSp>
        <p:nvCxnSpPr>
          <p:cNvPr id="5" name="直接箭头连接符 4"/>
          <p:cNvCxnSpPr/>
          <p:nvPr/>
        </p:nvCxnSpPr>
        <p:spPr bwMode="auto">
          <a:xfrm flipH="1">
            <a:off x="2413942" y="1629849"/>
            <a:ext cx="1" cy="3448972"/>
          </a:xfrm>
          <a:prstGeom prst="straightConnector1">
            <a:avLst/>
          </a:prstGeom>
          <a:noFill/>
          <a:ln w="9525" cap="flat" cmpd="sng" algn="ctr">
            <a:solidFill>
              <a:schemeClr val="tx1"/>
            </a:solidFill>
            <a:prstDash val="dash"/>
            <a:round/>
            <a:headEnd type="none" w="med" len="med"/>
            <a:tailEnd type="triangle"/>
          </a:ln>
          <a:effectLst/>
        </p:spPr>
      </p:cxnSp>
      <p:sp>
        <p:nvSpPr>
          <p:cNvPr id="6" name="文本框 5"/>
          <p:cNvSpPr txBox="1"/>
          <p:nvPr/>
        </p:nvSpPr>
        <p:spPr>
          <a:xfrm>
            <a:off x="1911239" y="1328624"/>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7" name="文本框 6"/>
          <p:cNvSpPr txBox="1"/>
          <p:nvPr/>
        </p:nvSpPr>
        <p:spPr>
          <a:xfrm>
            <a:off x="5588372" y="1342273"/>
            <a:ext cx="1005403" cy="289310"/>
          </a:xfrm>
          <a:prstGeom prst="rect">
            <a:avLst/>
          </a:prstGeom>
          <a:noFill/>
        </p:spPr>
        <p:txBody>
          <a:bodyPr wrap="none" rtlCol="0">
            <a:spAutoFit/>
          </a:bodyPr>
          <a:lstStyle/>
          <a:p>
            <a:r>
              <a:rPr lang="en-US" altLang="zh-CN" dirty="0" smtClean="0"/>
              <a:t>Thread 2</a:t>
            </a:r>
            <a:endParaRPr lang="zh-CN" altLang="en-US" dirty="0"/>
          </a:p>
        </p:txBody>
      </p:sp>
      <p:sp>
        <p:nvSpPr>
          <p:cNvPr id="8" name="圆角矩形 7"/>
          <p:cNvSpPr/>
          <p:nvPr/>
        </p:nvSpPr>
        <p:spPr bwMode="auto">
          <a:xfrm>
            <a:off x="1640736" y="213665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t>W</a:t>
            </a:r>
            <a:r>
              <a:rPr lang="en-US" altLang="zh-CN" sz="1100" dirty="0" smtClean="0"/>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直接箭头连接符 8"/>
          <p:cNvCxnSpPr/>
          <p:nvPr/>
        </p:nvCxnSpPr>
        <p:spPr bwMode="auto">
          <a:xfrm flipH="1">
            <a:off x="6091073" y="1643498"/>
            <a:ext cx="1" cy="3448972"/>
          </a:xfrm>
          <a:prstGeom prst="straightConnector1">
            <a:avLst/>
          </a:prstGeom>
          <a:noFill/>
          <a:ln w="9525" cap="flat" cmpd="sng" algn="ctr">
            <a:solidFill>
              <a:schemeClr val="tx1"/>
            </a:solidFill>
            <a:prstDash val="dash"/>
            <a:round/>
            <a:headEnd type="none" w="med" len="med"/>
            <a:tailEnd type="triangle"/>
          </a:ln>
          <a:effectLst/>
        </p:spPr>
      </p:cxnSp>
      <p:sp>
        <p:nvSpPr>
          <p:cNvPr id="10" name="圆角矩形 9"/>
          <p:cNvSpPr/>
          <p:nvPr/>
        </p:nvSpPr>
        <p:spPr bwMode="auto">
          <a:xfrm>
            <a:off x="5315626" y="3997836"/>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3</a:t>
            </a:r>
            <a:endParaRPr lang="zh-CN" altLang="en-US" dirty="0"/>
          </a:p>
        </p:txBody>
      </p:sp>
      <p:sp>
        <p:nvSpPr>
          <p:cNvPr id="11" name="左右箭头 10"/>
          <p:cNvSpPr/>
          <p:nvPr/>
        </p:nvSpPr>
        <p:spPr bwMode="auto">
          <a:xfrm rot="21205242">
            <a:off x="3273005" y="2135477"/>
            <a:ext cx="2010980" cy="191423"/>
          </a:xfrm>
          <a:prstGeom prst="leftRightArrow">
            <a:avLst/>
          </a:prstGeom>
          <a:solidFill>
            <a:schemeClr val="tx1">
              <a:lumMod val="75000"/>
              <a:lumOff val="25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2" name="圆角矩形 11"/>
          <p:cNvSpPr/>
          <p:nvPr/>
        </p:nvSpPr>
        <p:spPr bwMode="auto">
          <a:xfrm>
            <a:off x="1629360" y="2794021"/>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TS1 </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 RdLC;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圆角矩形 12"/>
          <p:cNvSpPr/>
          <p:nvPr/>
        </p:nvSpPr>
        <p:spPr bwMode="auto">
          <a:xfrm>
            <a:off x="5315627" y="3360192"/>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R</a:t>
            </a:r>
            <a:r>
              <a:rPr lang="en-US" altLang="zh-CN" sz="1200" dirty="0" smtClean="0"/>
              <a:t>2</a:t>
            </a:r>
            <a:endParaRPr lang="zh-CN" altLang="en-US" dirty="0"/>
          </a:p>
        </p:txBody>
      </p:sp>
      <p:sp>
        <p:nvSpPr>
          <p:cNvPr id="14" name="圆角矩形 13"/>
          <p:cNvSpPr/>
          <p:nvPr/>
        </p:nvSpPr>
        <p:spPr bwMode="auto">
          <a:xfrm>
            <a:off x="1629360" y="354404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圆角矩形 14"/>
          <p:cNvSpPr/>
          <p:nvPr/>
        </p:nvSpPr>
        <p:spPr bwMode="auto">
          <a:xfrm>
            <a:off x="5315628" y="2755272"/>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TS2 </a:t>
            </a:r>
            <a:r>
              <a:rPr lang="en-US" altLang="zh-CN" dirty="0" smtClean="0">
                <a:sym typeface="Wingdings" panose="05000000000000000000" pitchFamily="2" charset="2"/>
              </a:rPr>
              <a:t> RdLC;</a:t>
            </a:r>
            <a:endParaRPr lang="zh-CN" altLang="en-US" dirty="0"/>
          </a:p>
        </p:txBody>
      </p:sp>
      <p:sp>
        <p:nvSpPr>
          <p:cNvPr id="16" name="圆角矩形 15"/>
          <p:cNvSpPr/>
          <p:nvPr/>
        </p:nvSpPr>
        <p:spPr bwMode="auto">
          <a:xfrm>
            <a:off x="5315628" y="1928902"/>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2</a:t>
            </a:r>
            <a:endParaRPr lang="zh-CN" altLang="en-US" dirty="0"/>
          </a:p>
        </p:txBody>
      </p:sp>
      <p:sp>
        <p:nvSpPr>
          <p:cNvPr id="17" name="左右箭头 16"/>
          <p:cNvSpPr/>
          <p:nvPr/>
        </p:nvSpPr>
        <p:spPr bwMode="auto">
          <a:xfrm rot="21336962">
            <a:off x="3284916" y="3611389"/>
            <a:ext cx="2003241" cy="193366"/>
          </a:xfrm>
          <a:prstGeom prst="leftRightArrow">
            <a:avLst/>
          </a:prstGeom>
          <a:solidFill>
            <a:schemeClr val="tx1">
              <a:lumMod val="75000"/>
              <a:lumOff val="25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8" name="左右箭头 17"/>
          <p:cNvSpPr/>
          <p:nvPr/>
        </p:nvSpPr>
        <p:spPr bwMode="auto">
          <a:xfrm rot="1774367">
            <a:off x="3153785" y="2868937"/>
            <a:ext cx="2261976" cy="191274"/>
          </a:xfrm>
          <a:prstGeom prst="leftRightArrow">
            <a:avLst/>
          </a:prstGeom>
          <a:solidFill>
            <a:schemeClr val="tx1">
              <a:lumMod val="75000"/>
              <a:lumOff val="25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9" name="文本框 18"/>
          <p:cNvSpPr txBox="1"/>
          <p:nvPr/>
        </p:nvSpPr>
        <p:spPr>
          <a:xfrm>
            <a:off x="3694040" y="2280977"/>
            <a:ext cx="1168910" cy="1791260"/>
          </a:xfrm>
          <a:prstGeom prst="rect">
            <a:avLst/>
          </a:prstGeom>
          <a:noFill/>
        </p:spPr>
        <p:txBody>
          <a:bodyPr wrap="none" rtlCol="0">
            <a:spAutoFit/>
          </a:bodyPr>
          <a:lstStyle/>
          <a:p>
            <a:r>
              <a:rPr lang="en-US" altLang="zh-CN" sz="13800" dirty="0" smtClean="0">
                <a:solidFill>
                  <a:srgbClr val="FF0000"/>
                </a:solidFill>
              </a:rPr>
              <a:t>?</a:t>
            </a:r>
            <a:endParaRPr lang="zh-CN" altLang="en-US" sz="13800" dirty="0">
              <a:solidFill>
                <a:srgbClr val="FF0000"/>
              </a:solidFill>
            </a:endParaRPr>
          </a:p>
        </p:txBody>
      </p:sp>
      <p:sp>
        <p:nvSpPr>
          <p:cNvPr id="25" name="右箭头 24"/>
          <p:cNvSpPr/>
          <p:nvPr/>
        </p:nvSpPr>
        <p:spPr bwMode="auto">
          <a:xfrm rot="1900442">
            <a:off x="3055436" y="2835862"/>
            <a:ext cx="2413799" cy="215754"/>
          </a:xfrm>
          <a:prstGeom prst="rightArrow">
            <a:avLst/>
          </a:prstGeom>
          <a:solidFill>
            <a:schemeClr val="tx1">
              <a:lumMod val="75000"/>
              <a:lumOff val="25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zh-CN" altLang="en-US"/>
          </a:p>
        </p:txBody>
      </p:sp>
      <p:cxnSp>
        <p:nvCxnSpPr>
          <p:cNvPr id="23" name="直接箭头连接符 22"/>
          <p:cNvCxnSpPr/>
          <p:nvPr/>
        </p:nvCxnSpPr>
        <p:spPr bwMode="auto">
          <a:xfrm>
            <a:off x="3180300" y="2967961"/>
            <a:ext cx="2128479" cy="0"/>
          </a:xfrm>
          <a:prstGeom prst="straightConnector1">
            <a:avLst/>
          </a:prstGeom>
          <a:noFill/>
          <a:ln w="34925" cap="flat" cmpd="sng" algn="ctr">
            <a:solidFill>
              <a:srgbClr val="FF0000"/>
            </a:solidFill>
            <a:prstDash val="sysDash"/>
            <a:round/>
            <a:headEnd type="none" w="med" len="med"/>
            <a:tailEnd type="triangle"/>
          </a:ln>
          <a:effectLst/>
        </p:spPr>
      </p:cxnSp>
      <p:sp>
        <p:nvSpPr>
          <p:cNvPr id="26" name="右箭头 25"/>
          <p:cNvSpPr/>
          <p:nvPr/>
        </p:nvSpPr>
        <p:spPr bwMode="auto">
          <a:xfrm rot="8587419">
            <a:off x="3063830" y="2795112"/>
            <a:ext cx="2413799" cy="215754"/>
          </a:xfrm>
          <a:prstGeom prst="rightArrow">
            <a:avLst/>
          </a:prstGeom>
          <a:solidFill>
            <a:schemeClr val="tx1">
              <a:lumMod val="75000"/>
              <a:lumOff val="25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zh-CN" altLang="en-US"/>
          </a:p>
        </p:txBody>
      </p:sp>
      <p:cxnSp>
        <p:nvCxnSpPr>
          <p:cNvPr id="27" name="直接箭头连接符 26"/>
          <p:cNvCxnSpPr/>
          <p:nvPr/>
        </p:nvCxnSpPr>
        <p:spPr bwMode="auto">
          <a:xfrm flipH="1" flipV="1">
            <a:off x="3187147" y="2964575"/>
            <a:ext cx="2061483" cy="13525"/>
          </a:xfrm>
          <a:prstGeom prst="straightConnector1">
            <a:avLst/>
          </a:prstGeom>
          <a:noFill/>
          <a:ln w="34925" cap="flat" cmpd="sng" algn="ctr">
            <a:solidFill>
              <a:srgbClr val="FF0000"/>
            </a:solidFill>
            <a:prstDash val="sysDash"/>
            <a:round/>
            <a:headEnd type="none" w="med" len="med"/>
            <a:tailEnd type="triangle"/>
          </a:ln>
          <a:effectLst/>
        </p:spPr>
      </p:cxnSp>
    </p:spTree>
    <p:extLst>
      <p:ext uri="{BB962C8B-B14F-4D97-AF65-F5344CB8AC3E}">
        <p14:creationId xmlns:p14="http://schemas.microsoft.com/office/powerpoint/2010/main" val="3868359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5" grpId="0" animBg="1"/>
      <p:bldP spid="17" grpId="0" animBg="1"/>
      <p:bldP spid="17" grpId="1" animBg="1"/>
      <p:bldP spid="18" grpId="0" animBg="1"/>
      <p:bldP spid="18" grpId="1" animBg="1"/>
      <p:bldP spid="19" grpId="0"/>
      <p:bldP spid="19" grpId="1"/>
      <p:bldP spid="25" grpId="0" animBg="1"/>
      <p:bldP spid="25" grpId="1"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Challenges:</a:t>
            </a:r>
          </a:p>
          <a:p>
            <a:endParaRPr lang="en-US" altLang="zh-CN" dirty="0" smtClean="0"/>
          </a:p>
          <a:p>
            <a:pPr lvl="1"/>
            <a:r>
              <a:rPr lang="en-US" altLang="zh-CN" dirty="0" smtClean="0"/>
              <a:t>How to </a:t>
            </a:r>
            <a:r>
              <a:rPr lang="en-US" altLang="zh-CN" b="1" dirty="0" smtClean="0">
                <a:solidFill>
                  <a:srgbClr val="FF0000"/>
                </a:solidFill>
              </a:rPr>
              <a:t>COMPARE</a:t>
            </a:r>
            <a:r>
              <a:rPr lang="en-US" altLang="zh-CN" dirty="0" smtClean="0"/>
              <a:t> local clock values among cores</a:t>
            </a:r>
          </a:p>
          <a:p>
            <a:pPr lvl="1"/>
            <a:endParaRPr lang="en-US" altLang="zh-CN" dirty="0" smtClean="0"/>
          </a:p>
          <a:p>
            <a:pPr lvl="1"/>
            <a:endParaRPr lang="en-US" altLang="zh-CN" dirty="0" smtClean="0">
              <a:solidFill>
                <a:schemeClr val="tx1"/>
              </a:solidFill>
            </a:endParaRPr>
          </a:p>
          <a:p>
            <a:pPr lvl="1"/>
            <a:r>
              <a:rPr lang="en-US" altLang="zh-CN" dirty="0" smtClean="0"/>
              <a:t>How to eliminate the impact of </a:t>
            </a:r>
            <a:r>
              <a:rPr lang="en-US" altLang="zh-CN" b="1" dirty="0" smtClean="0">
                <a:solidFill>
                  <a:srgbClr val="FF0000"/>
                </a:solidFill>
              </a:rPr>
              <a:t>OUT-OF-ORDER</a:t>
            </a:r>
            <a:r>
              <a:rPr lang="en-US" altLang="zh-CN" dirty="0" smtClean="0"/>
              <a:t> execution</a:t>
            </a:r>
          </a:p>
          <a:p>
            <a:pPr lvl="2"/>
            <a:r>
              <a:rPr lang="en-US" altLang="zh-CN" dirty="0" smtClean="0"/>
              <a:t>which reorders the RdLC and memory instruction</a:t>
            </a:r>
          </a:p>
          <a:p>
            <a:pPr lvl="2"/>
            <a:endParaRPr lang="en-US" altLang="zh-CN" dirty="0" smtClean="0"/>
          </a:p>
          <a:p>
            <a:pPr lvl="1"/>
            <a:r>
              <a:rPr lang="en-US" altLang="zh-CN" dirty="0" smtClean="0"/>
              <a:t>How to handle the </a:t>
            </a:r>
            <a:r>
              <a:rPr lang="en-US" altLang="zh-CN" b="1" dirty="0" smtClean="0">
                <a:solidFill>
                  <a:srgbClr val="FF0000"/>
                </a:solidFill>
              </a:rPr>
              <a:t>OVERFLOW</a:t>
            </a:r>
            <a:r>
              <a:rPr lang="en-US" altLang="zh-CN" dirty="0" smtClean="0">
                <a:solidFill>
                  <a:srgbClr val="FF0000"/>
                </a:solidFill>
              </a:rPr>
              <a:t> </a:t>
            </a:r>
            <a:r>
              <a:rPr lang="en-US" altLang="zh-CN" dirty="0" smtClean="0"/>
              <a:t>of local clocks</a:t>
            </a:r>
          </a:p>
          <a:p>
            <a:endParaRPr lang="zh-CN" altLang="en-US" dirty="0"/>
          </a:p>
        </p:txBody>
      </p:sp>
    </p:spTree>
    <p:extLst>
      <p:ext uri="{BB962C8B-B14F-4D97-AF65-F5344CB8AC3E}">
        <p14:creationId xmlns:p14="http://schemas.microsoft.com/office/powerpoint/2010/main" val="34219142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Contributions</a:t>
            </a:r>
            <a:endParaRPr lang="zh-CN" altLang="en-US" dirty="0">
              <a:solidFill>
                <a:srgbClr val="C00000"/>
              </a:solidFill>
            </a:endParaRPr>
          </a:p>
        </p:txBody>
      </p:sp>
      <p:sp>
        <p:nvSpPr>
          <p:cNvPr id="3" name="内容占位符 2"/>
          <p:cNvSpPr>
            <a:spLocks noGrp="1"/>
          </p:cNvSpPr>
          <p:nvPr>
            <p:ph idx="1"/>
          </p:nvPr>
        </p:nvSpPr>
        <p:spPr/>
        <p:txBody>
          <a:bodyPr/>
          <a:lstStyle/>
          <a:p>
            <a:r>
              <a:rPr lang="en-US" altLang="zh-CN" dirty="0" smtClean="0"/>
              <a:t>First use of local </a:t>
            </a:r>
            <a:r>
              <a:rPr lang="en-US" altLang="zh-CN" dirty="0"/>
              <a:t>clocks </a:t>
            </a:r>
            <a:r>
              <a:rPr lang="en-US" altLang="zh-CN" dirty="0" smtClean="0"/>
              <a:t>to </a:t>
            </a:r>
            <a:r>
              <a:rPr lang="en-US" altLang="zh-CN" dirty="0"/>
              <a:t>determine the global order of shared </a:t>
            </a:r>
            <a:r>
              <a:rPr lang="en-US" altLang="zh-CN" dirty="0" smtClean="0"/>
              <a:t>memory accesses among threads.</a:t>
            </a:r>
          </a:p>
          <a:p>
            <a:pPr lvl="1"/>
            <a:r>
              <a:rPr lang="en-US" altLang="zh-CN" dirty="0" smtClean="0"/>
              <a:t>reduce both online and offline overhead</a:t>
            </a:r>
          </a:p>
          <a:p>
            <a:pPr lvl="1"/>
            <a:endParaRPr lang="en-US" altLang="zh-CN" dirty="0" smtClean="0"/>
          </a:p>
          <a:p>
            <a:r>
              <a:rPr lang="en-US" altLang="zh-CN" dirty="0" smtClean="0"/>
              <a:t>Propose </a:t>
            </a:r>
            <a:r>
              <a:rPr lang="en-US" altLang="zh-CN" dirty="0"/>
              <a:t>a methodology to  get a range of the </a:t>
            </a:r>
            <a:r>
              <a:rPr lang="en-US" altLang="zh-CN" dirty="0" smtClean="0"/>
              <a:t>skews on </a:t>
            </a:r>
            <a:r>
              <a:rPr lang="en-US" altLang="zh-CN" dirty="0"/>
              <a:t>per-core local </a:t>
            </a:r>
            <a:r>
              <a:rPr lang="en-US" altLang="zh-CN" dirty="0" smtClean="0"/>
              <a:t>clocks</a:t>
            </a:r>
          </a:p>
          <a:p>
            <a:endParaRPr lang="en-US" altLang="zh-CN" dirty="0" smtClean="0"/>
          </a:p>
          <a:p>
            <a:r>
              <a:rPr lang="en-US" altLang="zh-CN" dirty="0" smtClean="0"/>
              <a:t>Propose </a:t>
            </a:r>
            <a:r>
              <a:rPr lang="en-US" altLang="zh-CN" dirty="0"/>
              <a:t>a statistical scheme that narrows down </a:t>
            </a:r>
            <a:r>
              <a:rPr lang="en-US" altLang="zh-CN" dirty="0" smtClean="0"/>
              <a:t>the range </a:t>
            </a:r>
            <a:r>
              <a:rPr lang="en-US" altLang="zh-CN" dirty="0"/>
              <a:t>to less than 10 ticks (10 cycles) with high </a:t>
            </a:r>
            <a:r>
              <a:rPr lang="en-US" altLang="zh-CN" dirty="0" smtClean="0"/>
              <a:t>confidence</a:t>
            </a:r>
          </a:p>
          <a:p>
            <a:endParaRPr lang="en-US" altLang="zh-CN" dirty="0" smtClean="0"/>
          </a:p>
          <a:p>
            <a:r>
              <a:rPr lang="en-US" altLang="zh-CN" dirty="0" smtClean="0"/>
              <a:t>Applied </a:t>
            </a:r>
            <a:r>
              <a:rPr lang="en-US" altLang="zh-CN" dirty="0"/>
              <a:t>to </a:t>
            </a:r>
            <a:r>
              <a:rPr lang="en-US" altLang="zh-CN" dirty="0" smtClean="0"/>
              <a:t>two recent </a:t>
            </a:r>
            <a:r>
              <a:rPr lang="en-US" altLang="zh-CN" dirty="0"/>
              <a:t>systems </a:t>
            </a:r>
            <a:r>
              <a:rPr lang="en-US" altLang="zh-CN" dirty="0" smtClean="0"/>
              <a:t>(PRES and CLAP) and improved </a:t>
            </a:r>
            <a:r>
              <a:rPr lang="en-US" altLang="zh-CN" dirty="0"/>
              <a:t>their efficiency significantly</a:t>
            </a:r>
            <a:endParaRPr lang="en-US" altLang="zh-CN" dirty="0" smtClean="0"/>
          </a:p>
          <a:p>
            <a:pPr lvl="1"/>
            <a:endParaRPr lang="zh-CN" altLang="en-US" dirty="0"/>
          </a:p>
        </p:txBody>
      </p:sp>
    </p:spTree>
    <p:extLst>
      <p:ext uri="{BB962C8B-B14F-4D97-AF65-F5344CB8AC3E}">
        <p14:creationId xmlns:p14="http://schemas.microsoft.com/office/powerpoint/2010/main" val="21892128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Comparing Local Clocks among cores</a:t>
            </a:r>
            <a:endParaRPr lang="zh-CN" altLang="en-US" dirty="0"/>
          </a:p>
        </p:txBody>
      </p:sp>
      <p:sp>
        <p:nvSpPr>
          <p:cNvPr id="3" name="内容占位符 2"/>
          <p:cNvSpPr>
            <a:spLocks noGrp="1"/>
          </p:cNvSpPr>
          <p:nvPr>
            <p:ph idx="1"/>
          </p:nvPr>
        </p:nvSpPr>
        <p:spPr/>
        <p:txBody>
          <a:bodyPr/>
          <a:lstStyle/>
          <a:p>
            <a:r>
              <a:rPr lang="en-US" altLang="zh-CN" dirty="0" smtClean="0"/>
              <a:t>To compare local clocks among cores, we need to answer two questions!</a:t>
            </a:r>
          </a:p>
          <a:p>
            <a:endParaRPr lang="en-US" altLang="zh-CN" dirty="0" smtClean="0"/>
          </a:p>
          <a:p>
            <a:endParaRPr lang="en-US" altLang="zh-CN" dirty="0"/>
          </a:p>
          <a:p>
            <a:r>
              <a:rPr lang="en-US" altLang="zh-CN" b="1" dirty="0" smtClean="0">
                <a:solidFill>
                  <a:srgbClr val="C00000"/>
                </a:solidFill>
              </a:rPr>
              <a:t>Q1:</a:t>
            </a:r>
            <a:r>
              <a:rPr lang="en-US" altLang="zh-CN" dirty="0" smtClean="0"/>
              <a:t> </a:t>
            </a:r>
            <a:r>
              <a:rPr lang="en-US" altLang="zh-CN" b="1" dirty="0" smtClean="0">
                <a:solidFill>
                  <a:srgbClr val="C00000"/>
                </a:solidFill>
              </a:rPr>
              <a:t>Are any local clocks synchronized at any given time?</a:t>
            </a:r>
          </a:p>
          <a:p>
            <a:pPr lvl="1"/>
            <a:r>
              <a:rPr lang="en-US" altLang="zh-CN" dirty="0" smtClean="0"/>
              <a:t>If </a:t>
            </a:r>
            <a:r>
              <a:rPr lang="en-US" altLang="zh-CN" b="1" dirty="0" smtClean="0"/>
              <a:t>yes</a:t>
            </a:r>
            <a:r>
              <a:rPr lang="en-US" altLang="zh-CN" dirty="0" smtClean="0"/>
              <a:t> (i.e., the </a:t>
            </a:r>
            <a:r>
              <a:rPr lang="en-US" altLang="zh-CN" dirty="0" smtClean="0">
                <a:solidFill>
                  <a:srgbClr val="00CC00"/>
                </a:solidFill>
              </a:rPr>
              <a:t>global time</a:t>
            </a:r>
            <a:r>
              <a:rPr lang="en-US" altLang="zh-CN" dirty="0" smtClean="0"/>
              <a:t>), we could use them directly.</a:t>
            </a:r>
          </a:p>
          <a:p>
            <a:pPr lvl="1"/>
            <a:r>
              <a:rPr lang="en-US" altLang="zh-CN" dirty="0" smtClean="0"/>
              <a:t>If </a:t>
            </a:r>
            <a:r>
              <a:rPr lang="en-US" altLang="zh-CN" b="1" dirty="0" smtClean="0"/>
              <a:t>not</a:t>
            </a:r>
            <a:r>
              <a:rPr lang="en-US" altLang="zh-CN" dirty="0" smtClean="0"/>
              <a:t>, to make local clocks comparable, we need to ensure the incremental frequencies are the same.</a:t>
            </a:r>
          </a:p>
          <a:p>
            <a:pPr lvl="1"/>
            <a:endParaRPr lang="en-US" altLang="zh-CN" dirty="0" smtClean="0"/>
          </a:p>
          <a:p>
            <a:pPr lvl="1"/>
            <a:endParaRPr lang="en-US" altLang="zh-CN" dirty="0"/>
          </a:p>
          <a:p>
            <a:r>
              <a:rPr lang="en-US" altLang="zh-CN" b="1" dirty="0" smtClean="0">
                <a:solidFill>
                  <a:srgbClr val="C00000"/>
                </a:solidFill>
              </a:rPr>
              <a:t>Q2: But are the incremental frequencies consistent?</a:t>
            </a:r>
          </a:p>
        </p:txBody>
      </p:sp>
    </p:spTree>
    <p:extLst>
      <p:ext uri="{BB962C8B-B14F-4D97-AF65-F5344CB8AC3E}">
        <p14:creationId xmlns:p14="http://schemas.microsoft.com/office/powerpoint/2010/main" val="2461047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All </a:t>
            </a:r>
            <a:r>
              <a:rPr lang="en-US" altLang="zh-CN" dirty="0"/>
              <a:t>local cores reset </a:t>
            </a:r>
            <a:r>
              <a:rPr lang="en-US" altLang="zh-CN" dirty="0" smtClean="0"/>
              <a:t>local clock to </a:t>
            </a:r>
            <a:r>
              <a:rPr lang="en-US" altLang="zh-CN" dirty="0"/>
              <a:t>0 when the </a:t>
            </a:r>
            <a:r>
              <a:rPr lang="en-US" altLang="zh-CN" dirty="0" smtClean="0"/>
              <a:t>processors are powered up via receiving </a:t>
            </a:r>
            <a:r>
              <a:rPr lang="en-US" altLang="zh-CN" b="1" dirty="0" smtClean="0">
                <a:solidFill>
                  <a:srgbClr val="C00000"/>
                </a:solidFill>
              </a:rPr>
              <a:t>RESET</a:t>
            </a:r>
            <a:r>
              <a:rPr lang="en-US" altLang="zh-CN" dirty="0" smtClean="0">
                <a:solidFill>
                  <a:srgbClr val="C00000"/>
                </a:solidFill>
              </a:rPr>
              <a:t> </a:t>
            </a:r>
            <a:r>
              <a:rPr lang="en-US" altLang="zh-CN" dirty="0" smtClean="0"/>
              <a:t>signal.</a:t>
            </a:r>
          </a:p>
          <a:p>
            <a:pPr lvl="1"/>
            <a:endParaRPr lang="en-US" altLang="zh-CN" dirty="0" smtClean="0"/>
          </a:p>
          <a:p>
            <a:pPr lvl="1"/>
            <a:endParaRPr lang="en-US" altLang="zh-CN" dirty="0"/>
          </a:p>
          <a:p>
            <a:r>
              <a:rPr lang="en-US" altLang="zh-CN" dirty="0" smtClean="0"/>
              <a:t>But some researches show that the thermal effect could cause the </a:t>
            </a:r>
            <a:r>
              <a:rPr lang="en-US" altLang="zh-CN" b="1" dirty="0" smtClean="0">
                <a:solidFill>
                  <a:srgbClr val="C00000"/>
                </a:solidFill>
              </a:rPr>
              <a:t>RESET</a:t>
            </a:r>
            <a:r>
              <a:rPr lang="en-US" altLang="zh-CN" dirty="0" smtClean="0"/>
              <a:t> signal not arrived at processors at the same time.</a:t>
            </a:r>
          </a:p>
          <a:p>
            <a:pPr lvl="1"/>
            <a:r>
              <a:rPr lang="en-US" altLang="zh-CN" dirty="0" smtClean="0">
                <a:solidFill>
                  <a:srgbClr val="C00000"/>
                </a:solidFill>
              </a:rPr>
              <a:t>Cause the local clocks to drift at the very beginning!</a:t>
            </a:r>
          </a:p>
          <a:p>
            <a:endParaRPr lang="en-US" altLang="zh-CN" dirty="0" smtClean="0"/>
          </a:p>
          <a:p>
            <a:endParaRPr lang="en-US" altLang="zh-CN" dirty="0"/>
          </a:p>
          <a:p>
            <a:r>
              <a:rPr lang="en-US" altLang="zh-CN" dirty="0" smtClean="0"/>
              <a:t>Besides, </a:t>
            </a:r>
            <a:r>
              <a:rPr lang="en-US" altLang="zh-CN" dirty="0"/>
              <a:t>a</a:t>
            </a:r>
            <a:r>
              <a:rPr lang="en-US" altLang="zh-CN" dirty="0" smtClean="0"/>
              <a:t> </a:t>
            </a:r>
            <a:r>
              <a:rPr lang="en-US" altLang="zh-CN" dirty="0"/>
              <a:t>new processor can be introduced using CPU </a:t>
            </a:r>
            <a:r>
              <a:rPr lang="en-US" altLang="zh-CN" dirty="0" err="1" smtClean="0"/>
              <a:t>hotplug</a:t>
            </a:r>
            <a:r>
              <a:rPr lang="en-US" altLang="zh-CN" dirty="0"/>
              <a:t>.</a:t>
            </a:r>
          </a:p>
          <a:p>
            <a:pPr lvl="1"/>
            <a:r>
              <a:rPr lang="en-US" altLang="zh-CN" dirty="0" smtClean="0">
                <a:solidFill>
                  <a:srgbClr val="C00000"/>
                </a:solidFill>
              </a:rPr>
              <a:t>The local clock on the new CPU </a:t>
            </a:r>
            <a:r>
              <a:rPr lang="en-US" altLang="zh-CN" dirty="0">
                <a:solidFill>
                  <a:srgbClr val="C00000"/>
                </a:solidFill>
              </a:rPr>
              <a:t>may not </a:t>
            </a:r>
            <a:r>
              <a:rPr lang="en-US" altLang="zh-CN" dirty="0" smtClean="0">
                <a:solidFill>
                  <a:srgbClr val="C00000"/>
                </a:solidFill>
              </a:rPr>
              <a:t>be synchronized with others on </a:t>
            </a:r>
            <a:r>
              <a:rPr lang="en-US" altLang="zh-CN" dirty="0">
                <a:solidFill>
                  <a:srgbClr val="C00000"/>
                </a:solidFill>
              </a:rPr>
              <a:t>existing </a:t>
            </a:r>
            <a:r>
              <a:rPr lang="en-US" altLang="zh-CN" dirty="0" smtClean="0">
                <a:solidFill>
                  <a:srgbClr val="C00000"/>
                </a:solidFill>
              </a:rPr>
              <a:t>CPUs.</a:t>
            </a:r>
            <a:endParaRPr lang="en-US" altLang="zh-CN" dirty="0">
              <a:solidFill>
                <a:srgbClr val="C00000"/>
              </a:solidFill>
            </a:endParaRPr>
          </a:p>
          <a:p>
            <a:endParaRPr lang="zh-CN" altLang="en-US" dirty="0"/>
          </a:p>
        </p:txBody>
      </p:sp>
      <p:sp>
        <p:nvSpPr>
          <p:cNvPr id="4" name="标题 3"/>
          <p:cNvSpPr>
            <a:spLocks noGrp="1"/>
          </p:cNvSpPr>
          <p:nvPr>
            <p:ph type="title"/>
          </p:nvPr>
        </p:nvSpPr>
        <p:spPr/>
        <p:txBody>
          <a:bodyPr/>
          <a:lstStyle/>
          <a:p>
            <a:r>
              <a:rPr lang="en-US" altLang="zh-CN" dirty="0">
                <a:solidFill>
                  <a:srgbClr val="C00000"/>
                </a:solidFill>
              </a:rPr>
              <a:t>Are any local clocks </a:t>
            </a:r>
            <a:r>
              <a:rPr lang="en-US" altLang="zh-CN" dirty="0" smtClean="0">
                <a:solidFill>
                  <a:srgbClr val="C00000"/>
                </a:solidFill>
              </a:rPr>
              <a:t>synchronized?</a:t>
            </a:r>
            <a:endParaRPr lang="zh-CN" altLang="en-US" dirty="0"/>
          </a:p>
        </p:txBody>
      </p:sp>
      <p:sp>
        <p:nvSpPr>
          <p:cNvPr id="5" name="文本框 4"/>
          <p:cNvSpPr txBox="1"/>
          <p:nvPr/>
        </p:nvSpPr>
        <p:spPr>
          <a:xfrm rot="20783448">
            <a:off x="22797" y="2404891"/>
            <a:ext cx="9568282" cy="3022366"/>
          </a:xfrm>
          <a:prstGeom prst="rect">
            <a:avLst/>
          </a:prstGeom>
          <a:solidFill>
            <a:schemeClr val="bg1"/>
          </a:solidFill>
        </p:spPr>
        <p:txBody>
          <a:bodyPr wrap="square" rtlCol="0">
            <a:spAutoFit/>
          </a:bodyPr>
          <a:lstStyle/>
          <a:p>
            <a:endParaRPr lang="en-US" altLang="zh-CN" sz="2700" dirty="0" smtClean="0">
              <a:solidFill>
                <a:srgbClr val="C00000"/>
              </a:solidFill>
            </a:endParaRPr>
          </a:p>
          <a:p>
            <a:endParaRPr lang="en-US" altLang="zh-CN" sz="2700" dirty="0">
              <a:solidFill>
                <a:srgbClr val="C00000"/>
              </a:solidFill>
            </a:endParaRPr>
          </a:p>
          <a:p>
            <a:r>
              <a:rPr lang="en-US" altLang="zh-CN" sz="2700" dirty="0" smtClean="0">
                <a:solidFill>
                  <a:srgbClr val="C00000"/>
                </a:solidFill>
              </a:rPr>
              <a:t>Moreover, </a:t>
            </a:r>
            <a:r>
              <a:rPr lang="en-US" altLang="zh-CN" sz="2700" dirty="0">
                <a:solidFill>
                  <a:srgbClr val="C00000"/>
                </a:solidFill>
              </a:rPr>
              <a:t>the Intel manual cautions </a:t>
            </a:r>
            <a:r>
              <a:rPr lang="en-US" altLang="zh-CN" sz="2700" dirty="0" smtClean="0">
                <a:solidFill>
                  <a:srgbClr val="C00000"/>
                </a:solidFill>
              </a:rPr>
              <a:t>that it </a:t>
            </a:r>
            <a:r>
              <a:rPr lang="en-US" altLang="zh-CN" sz="2700" dirty="0">
                <a:solidFill>
                  <a:srgbClr val="C00000"/>
                </a:solidFill>
              </a:rPr>
              <a:t>is impractical to </a:t>
            </a:r>
            <a:endParaRPr lang="en-US" altLang="zh-CN" sz="2700" dirty="0" smtClean="0">
              <a:solidFill>
                <a:srgbClr val="C00000"/>
              </a:solidFill>
            </a:endParaRPr>
          </a:p>
          <a:p>
            <a:r>
              <a:rPr lang="en-US" altLang="zh-CN" sz="2700" dirty="0" smtClean="0">
                <a:solidFill>
                  <a:srgbClr val="C00000"/>
                </a:solidFill>
              </a:rPr>
              <a:t>synchronize all local cores using</a:t>
            </a:r>
            <a:r>
              <a:rPr lang="en-US" altLang="zh-CN" sz="2700" dirty="0">
                <a:solidFill>
                  <a:srgbClr val="C00000"/>
                </a:solidFill>
              </a:rPr>
              <a:t> </a:t>
            </a:r>
            <a:r>
              <a:rPr lang="en-US" altLang="zh-CN" sz="2700" dirty="0" smtClean="0">
                <a:solidFill>
                  <a:srgbClr val="C00000"/>
                </a:solidFill>
              </a:rPr>
              <a:t>software </a:t>
            </a:r>
            <a:r>
              <a:rPr lang="en-US" altLang="zh-CN" sz="2700" dirty="0">
                <a:solidFill>
                  <a:srgbClr val="C00000"/>
                </a:solidFill>
              </a:rPr>
              <a:t>at any given </a:t>
            </a:r>
            <a:r>
              <a:rPr lang="en-US" altLang="zh-CN" sz="2700" dirty="0" smtClean="0">
                <a:solidFill>
                  <a:srgbClr val="C00000"/>
                </a:solidFill>
              </a:rPr>
              <a:t>time!</a:t>
            </a:r>
          </a:p>
          <a:p>
            <a:endParaRPr lang="en-US" altLang="zh-CN" sz="2700" dirty="0">
              <a:solidFill>
                <a:srgbClr val="C00000"/>
              </a:solidFill>
            </a:endParaRPr>
          </a:p>
          <a:p>
            <a:endParaRPr lang="en-US" altLang="zh-CN" sz="2700" dirty="0">
              <a:solidFill>
                <a:srgbClr val="C00000"/>
              </a:solidFill>
            </a:endParaRPr>
          </a:p>
          <a:p>
            <a:endParaRPr lang="zh-CN" altLang="en-US" sz="2700" dirty="0">
              <a:solidFill>
                <a:srgbClr val="C00000"/>
              </a:solidFill>
            </a:endParaRPr>
          </a:p>
        </p:txBody>
      </p:sp>
    </p:spTree>
    <p:extLst>
      <p:ext uri="{BB962C8B-B14F-4D97-AF65-F5344CB8AC3E}">
        <p14:creationId xmlns:p14="http://schemas.microsoft.com/office/powerpoint/2010/main" val="1521707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Are </a:t>
            </a:r>
            <a:r>
              <a:rPr lang="en-US" altLang="zh-CN" dirty="0">
                <a:solidFill>
                  <a:srgbClr val="C00000"/>
                </a:solidFill>
              </a:rPr>
              <a:t>the incremental frequencies consistent?</a:t>
            </a:r>
          </a:p>
        </p:txBody>
      </p:sp>
      <p:sp>
        <p:nvSpPr>
          <p:cNvPr id="3" name="内容占位符 2"/>
          <p:cNvSpPr>
            <a:spLocks noGrp="1"/>
          </p:cNvSpPr>
          <p:nvPr>
            <p:ph idx="1"/>
          </p:nvPr>
        </p:nvSpPr>
        <p:spPr/>
        <p:txBody>
          <a:bodyPr/>
          <a:lstStyle/>
          <a:p>
            <a:r>
              <a:rPr lang="en-US" altLang="zh-CN" dirty="0" smtClean="0"/>
              <a:t>The </a:t>
            </a:r>
            <a:r>
              <a:rPr lang="en-US" altLang="zh-CN" i="1" dirty="0" smtClean="0">
                <a:solidFill>
                  <a:srgbClr val="00CC00"/>
                </a:solidFill>
              </a:rPr>
              <a:t>Invariant TSC </a:t>
            </a:r>
            <a:r>
              <a:rPr lang="en-US" altLang="zh-CN" dirty="0" smtClean="0"/>
              <a:t>(the latest generation of local clock on x86) is based </a:t>
            </a:r>
            <a:r>
              <a:rPr lang="en-US" altLang="zh-CN" dirty="0"/>
              <a:t>on the invariant </a:t>
            </a:r>
            <a:r>
              <a:rPr lang="en-US" altLang="zh-CN" dirty="0" smtClean="0"/>
              <a:t>timekeeping hardware </a:t>
            </a:r>
            <a:r>
              <a:rPr lang="en-US" altLang="zh-CN" dirty="0"/>
              <a:t>that runs at the core crystal clock </a:t>
            </a:r>
            <a:r>
              <a:rPr lang="en-US" altLang="zh-CN" dirty="0" smtClean="0"/>
              <a:t>frequency. </a:t>
            </a:r>
          </a:p>
          <a:p>
            <a:pPr lvl="1"/>
            <a:endParaRPr lang="en-US" altLang="zh-CN" dirty="0" smtClean="0"/>
          </a:p>
          <a:p>
            <a:pPr lvl="1"/>
            <a:endParaRPr lang="en-US" altLang="zh-CN" dirty="0"/>
          </a:p>
          <a:p>
            <a:r>
              <a:rPr lang="en-US" altLang="zh-CN" dirty="0" smtClean="0"/>
              <a:t>But it can </a:t>
            </a:r>
            <a:r>
              <a:rPr lang="en-US" altLang="zh-CN" dirty="0"/>
              <a:t>be </a:t>
            </a:r>
            <a:r>
              <a:rPr lang="en-US" altLang="zh-CN" b="1" dirty="0">
                <a:solidFill>
                  <a:srgbClr val="C00000"/>
                </a:solidFill>
              </a:rPr>
              <a:t>changed</a:t>
            </a:r>
            <a:r>
              <a:rPr lang="en-US" altLang="zh-CN" dirty="0"/>
              <a:t> (i.e., re-initialized </a:t>
            </a:r>
            <a:r>
              <a:rPr lang="en-US" altLang="zh-CN" dirty="0" smtClean="0"/>
              <a:t>and stopped</a:t>
            </a:r>
            <a:r>
              <a:rPr lang="en-US" altLang="zh-CN" dirty="0"/>
              <a:t>) in some ACPI deep </a:t>
            </a:r>
            <a:r>
              <a:rPr lang="en-US" altLang="zh-CN" dirty="0" smtClean="0"/>
              <a:t>S-states.</a:t>
            </a:r>
          </a:p>
          <a:p>
            <a:endParaRPr lang="en-US" altLang="zh-CN" dirty="0"/>
          </a:p>
          <a:p>
            <a:r>
              <a:rPr lang="en-US" altLang="zh-CN" dirty="0" smtClean="0"/>
              <a:t>Besides, some researches show that </a:t>
            </a:r>
            <a:r>
              <a:rPr lang="en-US" altLang="zh-CN" dirty="0"/>
              <a:t>some BIOS </a:t>
            </a:r>
            <a:r>
              <a:rPr lang="en-US" altLang="zh-CN" dirty="0" smtClean="0"/>
              <a:t>SMI handler </a:t>
            </a:r>
            <a:r>
              <a:rPr lang="en-US" altLang="zh-CN" dirty="0"/>
              <a:t>may hide its execution by </a:t>
            </a:r>
            <a:r>
              <a:rPr lang="en-US" altLang="zh-CN" b="1" dirty="0">
                <a:solidFill>
                  <a:srgbClr val="C00000"/>
                </a:solidFill>
              </a:rPr>
              <a:t>changing</a:t>
            </a:r>
            <a:r>
              <a:rPr lang="en-US" altLang="zh-CN" dirty="0"/>
              <a:t> the </a:t>
            </a:r>
            <a:r>
              <a:rPr lang="en-US" altLang="zh-CN" dirty="0" smtClean="0"/>
              <a:t>local clock.</a:t>
            </a:r>
          </a:p>
          <a:p>
            <a:pPr lvl="1"/>
            <a:r>
              <a:rPr lang="en-US" altLang="zh-CN" dirty="0" smtClean="0"/>
              <a:t>In a </a:t>
            </a:r>
            <a:r>
              <a:rPr lang="en-US" altLang="zh-CN" dirty="0"/>
              <a:t>sense, modifying </a:t>
            </a:r>
            <a:r>
              <a:rPr lang="en-US" altLang="zh-CN" dirty="0" smtClean="0"/>
              <a:t>the </a:t>
            </a:r>
            <a:r>
              <a:rPr lang="en-US" altLang="zh-CN" dirty="0"/>
              <a:t>value </a:t>
            </a:r>
            <a:r>
              <a:rPr lang="en-US" altLang="zh-CN" dirty="0" smtClean="0"/>
              <a:t>of local clock also </a:t>
            </a:r>
            <a:r>
              <a:rPr lang="en-US" altLang="zh-CN" dirty="0"/>
              <a:t>affects </a:t>
            </a:r>
            <a:r>
              <a:rPr lang="en-US" altLang="zh-CN" dirty="0" smtClean="0"/>
              <a:t>the incremental </a:t>
            </a:r>
            <a:r>
              <a:rPr lang="en-US" altLang="zh-CN" dirty="0"/>
              <a:t>frequency.</a:t>
            </a:r>
          </a:p>
        </p:txBody>
      </p:sp>
      <p:sp>
        <p:nvSpPr>
          <p:cNvPr id="5" name="文本框 4"/>
          <p:cNvSpPr txBox="1"/>
          <p:nvPr/>
        </p:nvSpPr>
        <p:spPr>
          <a:xfrm rot="20783448">
            <a:off x="22797" y="2664962"/>
            <a:ext cx="9568282" cy="2502223"/>
          </a:xfrm>
          <a:prstGeom prst="rect">
            <a:avLst/>
          </a:prstGeom>
          <a:solidFill>
            <a:schemeClr val="bg1"/>
          </a:solidFill>
        </p:spPr>
        <p:txBody>
          <a:bodyPr wrap="square" rtlCol="0">
            <a:spAutoFit/>
          </a:bodyPr>
          <a:lstStyle/>
          <a:p>
            <a:endParaRPr lang="en-US" altLang="zh-CN" sz="2700" dirty="0" smtClean="0">
              <a:solidFill>
                <a:srgbClr val="C00000"/>
              </a:solidFill>
            </a:endParaRPr>
          </a:p>
          <a:p>
            <a:endParaRPr lang="en-US" altLang="zh-CN" sz="2700" dirty="0">
              <a:solidFill>
                <a:srgbClr val="C00000"/>
              </a:solidFill>
            </a:endParaRPr>
          </a:p>
          <a:p>
            <a:r>
              <a:rPr lang="en-US" altLang="zh-CN" sz="2700" dirty="0" smtClean="0">
                <a:solidFill>
                  <a:srgbClr val="C00000"/>
                </a:solidFill>
              </a:rPr>
              <a:t>We need to stabilize the triggering frequency of local clock !</a:t>
            </a:r>
          </a:p>
          <a:p>
            <a:endParaRPr lang="en-US" altLang="zh-CN" sz="2700" dirty="0">
              <a:solidFill>
                <a:srgbClr val="C00000"/>
              </a:solidFill>
            </a:endParaRPr>
          </a:p>
          <a:p>
            <a:endParaRPr lang="en-US" altLang="zh-CN" sz="2700" dirty="0">
              <a:solidFill>
                <a:srgbClr val="C00000"/>
              </a:solidFill>
            </a:endParaRPr>
          </a:p>
          <a:p>
            <a:endParaRPr lang="zh-CN" altLang="en-US" sz="2700" dirty="0">
              <a:solidFill>
                <a:srgbClr val="C00000"/>
              </a:solidFill>
            </a:endParaRPr>
          </a:p>
        </p:txBody>
      </p:sp>
    </p:spTree>
    <p:extLst>
      <p:ext uri="{BB962C8B-B14F-4D97-AF65-F5344CB8AC3E}">
        <p14:creationId xmlns:p14="http://schemas.microsoft.com/office/powerpoint/2010/main" val="3272386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How to stabilize the incremental frequency?</a:t>
            </a:r>
            <a:endParaRPr lang="zh-CN" altLang="en-US" dirty="0">
              <a:solidFill>
                <a:srgbClr val="C00000"/>
              </a:solidFill>
            </a:endParaRPr>
          </a:p>
        </p:txBody>
      </p:sp>
      <p:sp>
        <p:nvSpPr>
          <p:cNvPr id="3" name="内容占位符 2"/>
          <p:cNvSpPr>
            <a:spLocks noGrp="1"/>
          </p:cNvSpPr>
          <p:nvPr>
            <p:ph idx="1"/>
          </p:nvPr>
        </p:nvSpPr>
        <p:spPr/>
        <p:txBody>
          <a:bodyPr/>
          <a:lstStyle/>
          <a:p>
            <a:r>
              <a:rPr lang="en-US" altLang="zh-CN" dirty="0" smtClean="0"/>
              <a:t>Two </a:t>
            </a:r>
            <a:r>
              <a:rPr lang="en-US" altLang="zh-CN" dirty="0"/>
              <a:t>scenarios </a:t>
            </a:r>
            <a:r>
              <a:rPr lang="en-US" altLang="zh-CN" dirty="0" smtClean="0"/>
              <a:t>that can </a:t>
            </a:r>
            <a:r>
              <a:rPr lang="en-US" altLang="zh-CN" dirty="0"/>
              <a:t>affect the </a:t>
            </a:r>
            <a:r>
              <a:rPr lang="en-US" altLang="zh-CN" dirty="0" smtClean="0"/>
              <a:t>incremental frequency: </a:t>
            </a:r>
          </a:p>
          <a:p>
            <a:pPr lvl="1"/>
            <a:r>
              <a:rPr lang="en-US" altLang="zh-CN" dirty="0" smtClean="0"/>
              <a:t>1</a:t>
            </a:r>
            <a:r>
              <a:rPr lang="en-US" altLang="zh-CN" dirty="0"/>
              <a:t>) CPU runs </a:t>
            </a:r>
            <a:r>
              <a:rPr lang="en-US" altLang="zh-CN" dirty="0" smtClean="0"/>
              <a:t>into some </a:t>
            </a:r>
            <a:r>
              <a:rPr lang="en-US" altLang="zh-CN" dirty="0"/>
              <a:t>special states (e.g., ACPI </a:t>
            </a:r>
            <a:r>
              <a:rPr lang="en-US" altLang="zh-CN" dirty="0" smtClean="0"/>
              <a:t>S-state </a:t>
            </a:r>
            <a:r>
              <a:rPr lang="en-US" altLang="zh-CN" dirty="0"/>
              <a:t>on x86</a:t>
            </a:r>
            <a:r>
              <a:rPr lang="en-US" altLang="zh-CN" dirty="0" smtClean="0"/>
              <a:t>).</a:t>
            </a:r>
          </a:p>
          <a:p>
            <a:pPr lvl="1"/>
            <a:r>
              <a:rPr lang="en-US" altLang="zh-CN" dirty="0" smtClean="0"/>
              <a:t>2</a:t>
            </a:r>
            <a:r>
              <a:rPr lang="en-US" altLang="zh-CN" dirty="0"/>
              <a:t>) T</a:t>
            </a:r>
            <a:r>
              <a:rPr lang="en-US" altLang="zh-CN" dirty="0" smtClean="0"/>
              <a:t>he software </a:t>
            </a:r>
            <a:r>
              <a:rPr lang="en-US" altLang="zh-CN" dirty="0"/>
              <a:t>or the firmware modifies the </a:t>
            </a:r>
            <a:r>
              <a:rPr lang="en-US" altLang="zh-CN" dirty="0" smtClean="0"/>
              <a:t>value of local clock.</a:t>
            </a:r>
          </a:p>
          <a:p>
            <a:pPr lvl="1"/>
            <a:endParaRPr lang="en-US" altLang="zh-CN" dirty="0"/>
          </a:p>
          <a:p>
            <a:r>
              <a:rPr lang="en-US" altLang="zh-CN" b="1" dirty="0" smtClean="0">
                <a:solidFill>
                  <a:srgbClr val="C00000"/>
                </a:solidFill>
              </a:rPr>
              <a:t>Scenario 1: Using a kernel module to control the CPU states!</a:t>
            </a:r>
          </a:p>
          <a:p>
            <a:pPr lvl="1"/>
            <a:r>
              <a:rPr lang="en-US" altLang="zh-CN" dirty="0" smtClean="0"/>
              <a:t>Keep running to avoid entering into the ACPI S-state. </a:t>
            </a:r>
          </a:p>
          <a:p>
            <a:pPr lvl="1"/>
            <a:endParaRPr lang="en-US" altLang="zh-CN" dirty="0"/>
          </a:p>
          <a:p>
            <a:r>
              <a:rPr lang="en-US" altLang="zh-CN" b="1" dirty="0" smtClean="0">
                <a:solidFill>
                  <a:srgbClr val="C00000"/>
                </a:solidFill>
              </a:rPr>
              <a:t>Scenario 2: </a:t>
            </a:r>
            <a:r>
              <a:rPr lang="en-US" altLang="zh-CN" b="1" dirty="0">
                <a:solidFill>
                  <a:srgbClr val="C00000"/>
                </a:solidFill>
              </a:rPr>
              <a:t>Measure the difference among </a:t>
            </a:r>
            <a:r>
              <a:rPr lang="en-US" altLang="zh-CN" b="1" dirty="0" smtClean="0">
                <a:solidFill>
                  <a:srgbClr val="C00000"/>
                </a:solidFill>
              </a:rPr>
              <a:t>lock clocks </a:t>
            </a:r>
            <a:r>
              <a:rPr lang="en-US" altLang="zh-CN" b="1" dirty="0">
                <a:solidFill>
                  <a:srgbClr val="C00000"/>
                </a:solidFill>
              </a:rPr>
              <a:t>before and after the record and </a:t>
            </a:r>
            <a:r>
              <a:rPr lang="en-US" altLang="zh-CN" b="1" dirty="0" smtClean="0">
                <a:solidFill>
                  <a:srgbClr val="C00000"/>
                </a:solidFill>
              </a:rPr>
              <a:t>replay.</a:t>
            </a:r>
          </a:p>
          <a:p>
            <a:pPr lvl="1"/>
            <a:r>
              <a:rPr lang="en-US" altLang="zh-CN" dirty="0"/>
              <a:t>If the </a:t>
            </a:r>
            <a:r>
              <a:rPr lang="en-US" altLang="zh-CN" dirty="0" smtClean="0"/>
              <a:t>differences are small, we consider the clocks not modified.</a:t>
            </a:r>
          </a:p>
          <a:p>
            <a:pPr lvl="1"/>
            <a:r>
              <a:rPr lang="en-US" altLang="zh-CN" dirty="0"/>
              <a:t>Otherwise, we regard the local clocks </a:t>
            </a:r>
            <a:r>
              <a:rPr lang="en-US" altLang="zh-CN" dirty="0" smtClean="0"/>
              <a:t>have been </a:t>
            </a:r>
            <a:r>
              <a:rPr lang="en-US" altLang="zh-CN" dirty="0"/>
              <a:t>modified, and we need to repeat the </a:t>
            </a:r>
            <a:r>
              <a:rPr lang="en-US" altLang="zh-CN" dirty="0" smtClean="0"/>
              <a:t>record-and-replay.</a:t>
            </a:r>
            <a:endParaRPr lang="zh-CN" altLang="en-US" dirty="0"/>
          </a:p>
        </p:txBody>
      </p:sp>
      <p:sp>
        <p:nvSpPr>
          <p:cNvPr id="4" name="文本框 3"/>
          <p:cNvSpPr txBox="1"/>
          <p:nvPr/>
        </p:nvSpPr>
        <p:spPr>
          <a:xfrm rot="20783448">
            <a:off x="22797" y="2457213"/>
            <a:ext cx="9568282" cy="2917722"/>
          </a:xfrm>
          <a:prstGeom prst="rect">
            <a:avLst/>
          </a:prstGeom>
          <a:solidFill>
            <a:schemeClr val="bg1"/>
          </a:solidFill>
        </p:spPr>
        <p:txBody>
          <a:bodyPr wrap="square" rtlCol="0">
            <a:spAutoFit/>
          </a:bodyPr>
          <a:lstStyle/>
          <a:p>
            <a:endParaRPr lang="en-US" altLang="zh-CN" sz="2700" dirty="0" smtClean="0">
              <a:solidFill>
                <a:srgbClr val="C00000"/>
              </a:solidFill>
            </a:endParaRPr>
          </a:p>
          <a:p>
            <a:endParaRPr lang="en-US" altLang="zh-CN" sz="2700" dirty="0">
              <a:solidFill>
                <a:srgbClr val="C00000"/>
              </a:solidFill>
            </a:endParaRPr>
          </a:p>
          <a:p>
            <a:r>
              <a:rPr lang="en-US" altLang="zh-CN" sz="2700" dirty="0" smtClean="0">
                <a:solidFill>
                  <a:srgbClr val="C00000"/>
                </a:solidFill>
              </a:rPr>
              <a:t>Now, we can use the local clocks with the time differences to</a:t>
            </a:r>
          </a:p>
          <a:p>
            <a:r>
              <a:rPr lang="en-US" altLang="zh-CN" sz="2700" dirty="0">
                <a:solidFill>
                  <a:srgbClr val="C00000"/>
                </a:solidFill>
              </a:rPr>
              <a:t>d</a:t>
            </a:r>
            <a:r>
              <a:rPr lang="en-US" altLang="zh-CN" sz="2700" dirty="0" smtClean="0">
                <a:solidFill>
                  <a:srgbClr val="C00000"/>
                </a:solidFill>
              </a:rPr>
              <a:t>etermine the order of local times !</a:t>
            </a:r>
          </a:p>
          <a:p>
            <a:endParaRPr lang="en-US" altLang="zh-CN" sz="2700" dirty="0">
              <a:solidFill>
                <a:srgbClr val="C00000"/>
              </a:solidFill>
            </a:endParaRPr>
          </a:p>
          <a:p>
            <a:endParaRPr lang="en-US" altLang="zh-CN" sz="2700" dirty="0">
              <a:solidFill>
                <a:srgbClr val="C00000"/>
              </a:solidFill>
            </a:endParaRPr>
          </a:p>
          <a:p>
            <a:endParaRPr lang="zh-CN" altLang="en-US" sz="2700" dirty="0">
              <a:solidFill>
                <a:srgbClr val="C00000"/>
              </a:solidFill>
            </a:endParaRPr>
          </a:p>
        </p:txBody>
      </p:sp>
    </p:spTree>
    <p:extLst>
      <p:ext uri="{BB962C8B-B14F-4D97-AF65-F5344CB8AC3E}">
        <p14:creationId xmlns:p14="http://schemas.microsoft.com/office/powerpoint/2010/main" val="347915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箭头连接符 33"/>
          <p:cNvCxnSpPr/>
          <p:nvPr/>
        </p:nvCxnSpPr>
        <p:spPr bwMode="auto">
          <a:xfrm>
            <a:off x="537943" y="3913921"/>
            <a:ext cx="4853942" cy="1069"/>
          </a:xfrm>
          <a:prstGeom prst="straightConnector1">
            <a:avLst/>
          </a:prstGeom>
          <a:noFill/>
          <a:ln w="9525" cap="flat" cmpd="sng" algn="ctr">
            <a:solidFill>
              <a:schemeClr val="tx1"/>
            </a:solidFill>
            <a:prstDash val="dash"/>
            <a:round/>
            <a:headEnd type="none" w="med" len="med"/>
            <a:tailEnd type="triangle"/>
          </a:ln>
          <a:effectLst/>
        </p:spPr>
      </p:cxnSp>
      <p:cxnSp>
        <p:nvCxnSpPr>
          <p:cNvPr id="33" name="直接箭头连接符 32"/>
          <p:cNvCxnSpPr/>
          <p:nvPr/>
        </p:nvCxnSpPr>
        <p:spPr bwMode="auto">
          <a:xfrm>
            <a:off x="551591" y="3267425"/>
            <a:ext cx="4853942" cy="1069"/>
          </a:xfrm>
          <a:prstGeom prst="straightConnector1">
            <a:avLst/>
          </a:prstGeom>
          <a:noFill/>
          <a:ln w="9525" cap="flat" cmpd="sng" algn="ctr">
            <a:solidFill>
              <a:schemeClr val="tx1"/>
            </a:solidFill>
            <a:prstDash val="dash"/>
            <a:round/>
            <a:headEnd type="none" w="med" len="med"/>
            <a:tailEnd type="triangle"/>
          </a:ln>
          <a:effectLst/>
        </p:spPr>
      </p:cxnSp>
      <p:sp>
        <p:nvSpPr>
          <p:cNvPr id="2" name="标题 1"/>
          <p:cNvSpPr>
            <a:spLocks noGrp="1"/>
          </p:cNvSpPr>
          <p:nvPr>
            <p:ph type="title"/>
          </p:nvPr>
        </p:nvSpPr>
        <p:spPr/>
        <p:txBody>
          <a:bodyPr/>
          <a:lstStyle/>
          <a:p>
            <a:r>
              <a:rPr lang="en-US" altLang="zh-CN" dirty="0" smtClean="0">
                <a:solidFill>
                  <a:srgbClr val="C00000"/>
                </a:solidFill>
              </a:rPr>
              <a:t>Comparing Local Clocks among cores</a:t>
            </a:r>
            <a:endParaRPr lang="zh-CN" altLang="en-US" dirty="0">
              <a:solidFill>
                <a:srgbClr val="C00000"/>
              </a:solidFill>
            </a:endParaRPr>
          </a:p>
        </p:txBody>
      </p:sp>
      <p:cxnSp>
        <p:nvCxnSpPr>
          <p:cNvPr id="4" name="直接箭头连接符 3"/>
          <p:cNvCxnSpPr/>
          <p:nvPr/>
        </p:nvCxnSpPr>
        <p:spPr bwMode="auto">
          <a:xfrm flipH="1">
            <a:off x="1717907" y="1534313"/>
            <a:ext cx="1" cy="4743657"/>
          </a:xfrm>
          <a:prstGeom prst="straightConnector1">
            <a:avLst/>
          </a:prstGeom>
          <a:noFill/>
          <a:ln w="9525" cap="flat" cmpd="sng" algn="ctr">
            <a:solidFill>
              <a:schemeClr val="tx1"/>
            </a:solidFill>
            <a:prstDash val="dash"/>
            <a:round/>
            <a:headEnd type="none" w="med" len="med"/>
            <a:tailEnd type="triangle"/>
          </a:ln>
          <a:effectLst/>
        </p:spPr>
      </p:cxnSp>
      <p:sp>
        <p:nvSpPr>
          <p:cNvPr id="5" name="文本框 4"/>
          <p:cNvSpPr txBox="1"/>
          <p:nvPr/>
        </p:nvSpPr>
        <p:spPr>
          <a:xfrm>
            <a:off x="1215202" y="1233088"/>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6" name="文本框 5"/>
          <p:cNvSpPr txBox="1"/>
          <p:nvPr/>
        </p:nvSpPr>
        <p:spPr>
          <a:xfrm>
            <a:off x="3786864" y="1246737"/>
            <a:ext cx="1005403" cy="289310"/>
          </a:xfrm>
          <a:prstGeom prst="rect">
            <a:avLst/>
          </a:prstGeom>
          <a:noFill/>
        </p:spPr>
        <p:txBody>
          <a:bodyPr wrap="none" rtlCol="0">
            <a:spAutoFit/>
          </a:bodyPr>
          <a:lstStyle/>
          <a:p>
            <a:r>
              <a:rPr lang="en-US" altLang="zh-CN" dirty="0" smtClean="0"/>
              <a:t>Thread 2</a:t>
            </a:r>
            <a:endParaRPr lang="zh-CN" altLang="en-US" dirty="0"/>
          </a:p>
        </p:txBody>
      </p:sp>
      <p:cxnSp>
        <p:nvCxnSpPr>
          <p:cNvPr id="8" name="直接箭头连接符 7"/>
          <p:cNvCxnSpPr/>
          <p:nvPr/>
        </p:nvCxnSpPr>
        <p:spPr bwMode="auto">
          <a:xfrm flipH="1">
            <a:off x="4289567" y="1547962"/>
            <a:ext cx="1" cy="4730008"/>
          </a:xfrm>
          <a:prstGeom prst="straightConnector1">
            <a:avLst/>
          </a:prstGeom>
          <a:noFill/>
          <a:ln w="9525" cap="flat" cmpd="sng" algn="ctr">
            <a:solidFill>
              <a:schemeClr val="tx1"/>
            </a:solidFill>
            <a:prstDash val="dash"/>
            <a:round/>
            <a:headEnd type="none" w="med" len="med"/>
            <a:tailEnd type="triangle"/>
          </a:ln>
          <a:effectLst/>
        </p:spPr>
      </p:cxnSp>
      <p:sp>
        <p:nvSpPr>
          <p:cNvPr id="10" name="圆角矩形 9"/>
          <p:cNvSpPr/>
          <p:nvPr/>
        </p:nvSpPr>
        <p:spPr bwMode="auto">
          <a:xfrm>
            <a:off x="946971" y="3763013"/>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400" b="0" i="0" u="none" strike="noStrike" cap="none" normalizeH="0" baseline="0" dirty="0" smtClean="0">
                <a:ln>
                  <a:noFill/>
                </a:ln>
                <a:solidFill>
                  <a:schemeClr val="tx1"/>
                </a:solidFill>
                <a:effectLst/>
                <a:latin typeface="Arial" pitchFamily="34" charset="0"/>
                <a:cs typeface="Arial" pitchFamily="34" charset="0"/>
              </a:rPr>
              <a:t>S2:TS1 </a:t>
            </a:r>
            <a:r>
              <a:rPr kumimoji="0" lang="en-US" altLang="zh-CN" sz="14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 RdLC;</a:t>
            </a:r>
            <a:endParaRPr kumimoji="0" lang="zh-CN"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圆角矩形 10"/>
          <p:cNvSpPr/>
          <p:nvPr/>
        </p:nvSpPr>
        <p:spPr bwMode="auto">
          <a:xfrm>
            <a:off x="3514119" y="5202648"/>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dirty="0" smtClean="0"/>
              <a:t>S7:    R</a:t>
            </a:r>
            <a:r>
              <a:rPr lang="en-US" altLang="zh-CN" sz="1200" dirty="0" smtClean="0"/>
              <a:t>2</a:t>
            </a:r>
            <a:endParaRPr lang="zh-CN" altLang="en-US" dirty="0"/>
          </a:p>
        </p:txBody>
      </p:sp>
      <p:sp>
        <p:nvSpPr>
          <p:cNvPr id="12" name="圆角矩形 11"/>
          <p:cNvSpPr/>
          <p:nvPr/>
        </p:nvSpPr>
        <p:spPr bwMode="auto">
          <a:xfrm>
            <a:off x="933323" y="556392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S3:     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圆角矩形 12"/>
          <p:cNvSpPr/>
          <p:nvPr/>
        </p:nvSpPr>
        <p:spPr bwMode="auto">
          <a:xfrm>
            <a:off x="3514120" y="3123762"/>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S6:TS2 </a:t>
            </a:r>
            <a:r>
              <a:rPr lang="en-US" altLang="zh-CN" sz="1400" dirty="0" smtClean="0">
                <a:sym typeface="Wingdings" panose="05000000000000000000" pitchFamily="2" charset="2"/>
              </a:rPr>
              <a:t> RdLC;</a:t>
            </a:r>
            <a:endParaRPr lang="zh-CN" altLang="en-US" sz="1400" dirty="0"/>
          </a:p>
        </p:txBody>
      </p:sp>
      <p:sp>
        <p:nvSpPr>
          <p:cNvPr id="14" name="圆角矩形 13"/>
          <p:cNvSpPr/>
          <p:nvPr/>
        </p:nvSpPr>
        <p:spPr bwMode="auto">
          <a:xfrm>
            <a:off x="3514120" y="2379279"/>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dirty="0" smtClean="0"/>
              <a:t>S5:    W</a:t>
            </a:r>
            <a:r>
              <a:rPr lang="en-US" altLang="zh-CN" sz="1100" dirty="0" smtClean="0"/>
              <a:t>2</a:t>
            </a:r>
            <a:endParaRPr lang="zh-CN" altLang="en-US" dirty="0"/>
          </a:p>
        </p:txBody>
      </p:sp>
      <p:sp>
        <p:nvSpPr>
          <p:cNvPr id="17" name="圆角矩形 16"/>
          <p:cNvSpPr/>
          <p:nvPr/>
        </p:nvSpPr>
        <p:spPr bwMode="auto">
          <a:xfrm>
            <a:off x="948771" y="2596913"/>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t>S1:    W</a:t>
            </a:r>
            <a:r>
              <a:rPr lang="en-US" altLang="zh-CN" sz="1100" dirty="0" smtClean="0"/>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直接箭头连接符 24"/>
          <p:cNvCxnSpPr/>
          <p:nvPr/>
        </p:nvCxnSpPr>
        <p:spPr bwMode="auto">
          <a:xfrm>
            <a:off x="562967" y="1818485"/>
            <a:ext cx="4853942" cy="1069"/>
          </a:xfrm>
          <a:prstGeom prst="straightConnector1">
            <a:avLst/>
          </a:prstGeom>
          <a:noFill/>
          <a:ln w="9525" cap="flat" cmpd="sng" algn="ctr">
            <a:solidFill>
              <a:schemeClr val="tx1"/>
            </a:solidFill>
            <a:prstDash val="dash"/>
            <a:round/>
            <a:headEnd type="none" w="med" len="med"/>
            <a:tailEnd type="triangle"/>
          </a:ln>
          <a:effectLst/>
        </p:spPr>
      </p:cxnSp>
      <p:sp>
        <p:nvSpPr>
          <p:cNvPr id="28" name="文本框 27"/>
          <p:cNvSpPr txBox="1"/>
          <p:nvPr/>
        </p:nvSpPr>
        <p:spPr>
          <a:xfrm>
            <a:off x="1692878" y="1546103"/>
            <a:ext cx="1117614" cy="289310"/>
          </a:xfrm>
          <a:prstGeom prst="rect">
            <a:avLst/>
          </a:prstGeom>
          <a:noFill/>
        </p:spPr>
        <p:txBody>
          <a:bodyPr wrap="none" rtlCol="0">
            <a:spAutoFit/>
          </a:bodyPr>
          <a:lstStyle/>
          <a:p>
            <a:r>
              <a:rPr lang="en-US" altLang="zh-CN" dirty="0" smtClean="0"/>
              <a:t>TS_Core1</a:t>
            </a:r>
            <a:endParaRPr lang="zh-CN" altLang="en-US" dirty="0"/>
          </a:p>
        </p:txBody>
      </p:sp>
      <p:sp>
        <p:nvSpPr>
          <p:cNvPr id="29" name="文本框 28"/>
          <p:cNvSpPr txBox="1"/>
          <p:nvPr/>
        </p:nvSpPr>
        <p:spPr>
          <a:xfrm>
            <a:off x="4233460" y="1549694"/>
            <a:ext cx="1117614" cy="289310"/>
          </a:xfrm>
          <a:prstGeom prst="rect">
            <a:avLst/>
          </a:prstGeom>
          <a:noFill/>
        </p:spPr>
        <p:txBody>
          <a:bodyPr wrap="none" rtlCol="0">
            <a:spAutoFit/>
          </a:bodyPr>
          <a:lstStyle/>
          <a:p>
            <a:r>
              <a:rPr lang="en-US" altLang="zh-CN" dirty="0" smtClean="0"/>
              <a:t>TS_Core2</a:t>
            </a:r>
            <a:endParaRPr lang="zh-CN" altLang="en-US" dirty="0"/>
          </a:p>
        </p:txBody>
      </p:sp>
      <p:cxnSp>
        <p:nvCxnSpPr>
          <p:cNvPr id="30" name="直接箭头连接符 29"/>
          <p:cNvCxnSpPr/>
          <p:nvPr/>
        </p:nvCxnSpPr>
        <p:spPr bwMode="auto">
          <a:xfrm flipH="1">
            <a:off x="625323" y="1522398"/>
            <a:ext cx="1" cy="4743657"/>
          </a:xfrm>
          <a:prstGeom prst="straightConnector1">
            <a:avLst/>
          </a:prstGeom>
          <a:noFill/>
          <a:ln w="9525" cap="flat" cmpd="sng" algn="ctr">
            <a:solidFill>
              <a:schemeClr val="tx1"/>
            </a:solidFill>
            <a:prstDash val="dash"/>
            <a:round/>
            <a:headEnd type="none" w="med" len="med"/>
            <a:tailEnd type="triangle"/>
          </a:ln>
          <a:effectLst/>
        </p:spPr>
      </p:cxnSp>
      <p:sp>
        <p:nvSpPr>
          <p:cNvPr id="31" name="文本框 30"/>
          <p:cNvSpPr txBox="1"/>
          <p:nvPr/>
        </p:nvSpPr>
        <p:spPr>
          <a:xfrm rot="10800000">
            <a:off x="274758" y="3218373"/>
            <a:ext cx="381643" cy="946734"/>
          </a:xfrm>
          <a:prstGeom prst="rect">
            <a:avLst/>
          </a:prstGeom>
          <a:noFill/>
        </p:spPr>
        <p:txBody>
          <a:bodyPr vert="eaVert" wrap="none" rtlCol="0">
            <a:spAutoFit/>
          </a:bodyPr>
          <a:lstStyle/>
          <a:p>
            <a:r>
              <a:rPr lang="en-US" altLang="zh-CN" dirty="0" smtClean="0"/>
              <a:t>wall  time</a:t>
            </a:r>
            <a:endParaRPr lang="zh-CN" altLang="en-US" dirty="0"/>
          </a:p>
        </p:txBody>
      </p:sp>
      <p:sp>
        <p:nvSpPr>
          <p:cNvPr id="32" name="文本框 31"/>
          <p:cNvSpPr txBox="1"/>
          <p:nvPr/>
        </p:nvSpPr>
        <p:spPr>
          <a:xfrm>
            <a:off x="1651738" y="1851797"/>
            <a:ext cx="2759666" cy="289310"/>
          </a:xfrm>
          <a:prstGeom prst="rect">
            <a:avLst/>
          </a:prstGeom>
          <a:noFill/>
        </p:spPr>
        <p:txBody>
          <a:bodyPr wrap="none" rtlCol="0">
            <a:spAutoFit/>
          </a:bodyPr>
          <a:lstStyle/>
          <a:p>
            <a:r>
              <a:rPr lang="en-US" altLang="zh-CN" dirty="0" smtClean="0">
                <a:solidFill>
                  <a:srgbClr val="C00000"/>
                </a:solidFill>
              </a:rPr>
              <a:t>(d = TS_Core2 – TS_Core1)</a:t>
            </a:r>
            <a:endParaRPr lang="zh-CN" altLang="en-US" dirty="0">
              <a:solidFill>
                <a:srgbClr val="C00000"/>
              </a:solidFill>
            </a:endParaRPr>
          </a:p>
        </p:txBody>
      </p:sp>
      <p:sp>
        <p:nvSpPr>
          <p:cNvPr id="35" name="文本框 34"/>
          <p:cNvSpPr txBox="1"/>
          <p:nvPr/>
        </p:nvSpPr>
        <p:spPr>
          <a:xfrm>
            <a:off x="1692878" y="3024287"/>
            <a:ext cx="857927" cy="289310"/>
          </a:xfrm>
          <a:prstGeom prst="rect">
            <a:avLst/>
          </a:prstGeom>
          <a:noFill/>
        </p:spPr>
        <p:txBody>
          <a:bodyPr wrap="none" rtlCol="0">
            <a:spAutoFit/>
          </a:bodyPr>
          <a:lstStyle/>
          <a:p>
            <a:r>
              <a:rPr lang="en-US" altLang="zh-CN" dirty="0" smtClean="0"/>
              <a:t>TS2 - d</a:t>
            </a:r>
            <a:endParaRPr lang="zh-CN" altLang="en-US" dirty="0"/>
          </a:p>
        </p:txBody>
      </p:sp>
      <p:sp>
        <p:nvSpPr>
          <p:cNvPr id="36" name="文本框 35"/>
          <p:cNvSpPr txBox="1"/>
          <p:nvPr/>
        </p:nvSpPr>
        <p:spPr>
          <a:xfrm>
            <a:off x="4233266" y="3676107"/>
            <a:ext cx="909223" cy="289310"/>
          </a:xfrm>
          <a:prstGeom prst="rect">
            <a:avLst/>
          </a:prstGeom>
          <a:noFill/>
        </p:spPr>
        <p:txBody>
          <a:bodyPr wrap="none" rtlCol="0">
            <a:spAutoFit/>
          </a:bodyPr>
          <a:lstStyle/>
          <a:p>
            <a:r>
              <a:rPr lang="en-US" altLang="zh-CN" dirty="0" smtClean="0"/>
              <a:t>TS1 + d</a:t>
            </a:r>
            <a:endParaRPr lang="zh-CN" altLang="en-US" dirty="0"/>
          </a:p>
        </p:txBody>
      </p:sp>
      <mc:AlternateContent xmlns:mc="http://schemas.openxmlformats.org/markup-compatibility/2006" xmlns:a14="http://schemas.microsoft.com/office/drawing/2010/main">
        <mc:Choice Requires="a14">
          <p:sp>
            <p:nvSpPr>
              <p:cNvPr id="39" name="内容占位符 2"/>
              <p:cNvSpPr>
                <a:spLocks noGrp="1"/>
              </p:cNvSpPr>
              <p:nvPr>
                <p:ph idx="1"/>
              </p:nvPr>
            </p:nvSpPr>
            <p:spPr>
              <a:xfrm>
                <a:off x="5658302" y="1233088"/>
                <a:ext cx="3186530" cy="1146191"/>
              </a:xfrm>
            </p:spPr>
            <p:txBody>
              <a:bodyPr/>
              <a:lstStyle/>
              <a:p>
                <a:pPr lvl="1"/>
                <a:r>
                  <a:rPr lang="en-US" altLang="zh-CN" dirty="0" smtClean="0"/>
                  <a:t>TS2 &lt; TS1 + </a:t>
                </a:r>
                <a:r>
                  <a:rPr lang="en-US" altLang="zh-CN" b="1" dirty="0" smtClean="0"/>
                  <a:t>d</a:t>
                </a:r>
                <a:r>
                  <a:rPr lang="en-US" altLang="zh-CN" dirty="0" smtClean="0"/>
                  <a:t/>
                </a:r>
                <a:br>
                  <a:rPr lang="en-US" altLang="zh-CN" dirty="0" smtClean="0"/>
                </a:br>
                <a:r>
                  <a:rPr lang="en-US" altLang="zh-CN" dirty="0" smtClean="0">
                    <a:sym typeface="Wingdings" panose="05000000000000000000" pitchFamily="2" charset="2"/>
                  </a:rPr>
                  <a:t> S6 </a:t>
                </a:r>
                <a14:m>
                  <m:oMath xmlns:m="http://schemas.openxmlformats.org/officeDocument/2006/math">
                    <m:r>
                      <a:rPr lang="en-US" altLang="zh-CN"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zh-CN" dirty="0" smtClean="0">
                    <a:sym typeface="Wingdings" panose="05000000000000000000" pitchFamily="2" charset="2"/>
                  </a:rPr>
                  <a:t> S2</a:t>
                </a:r>
                <a:br>
                  <a:rPr lang="en-US" altLang="zh-CN" dirty="0" smtClean="0">
                    <a:sym typeface="Wingdings" panose="05000000000000000000" pitchFamily="2" charset="2"/>
                  </a:rPr>
                </a:br>
                <a:r>
                  <a:rPr lang="en-US" altLang="zh-CN" dirty="0" smtClean="0">
                    <a:sym typeface="Wingdings" panose="05000000000000000000" pitchFamily="2" charset="2"/>
                  </a:rPr>
                  <a:t> S5 </a:t>
                </a:r>
                <a14:m>
                  <m:oMath xmlns:m="http://schemas.openxmlformats.org/officeDocument/2006/math">
                    <m:r>
                      <a:rPr lang="en-US" altLang="zh-CN" i="1">
                        <a:latin typeface="Cambria Math" panose="02040503050406030204" pitchFamily="18" charset="0"/>
                        <a:ea typeface="Cambria Math" panose="02040503050406030204" pitchFamily="18" charset="0"/>
                        <a:sym typeface="Wingdings" panose="05000000000000000000" pitchFamily="2" charset="2"/>
                      </a:rPr>
                      <m:t>≺</m:t>
                    </m:r>
                  </m:oMath>
                </a14:m>
                <a:r>
                  <a:rPr lang="en-US" altLang="zh-CN" dirty="0" smtClean="0">
                    <a:sym typeface="Wingdings" panose="05000000000000000000" pitchFamily="2" charset="2"/>
                  </a:rPr>
                  <a:t> S3</a:t>
                </a:r>
              </a:p>
              <a:p>
                <a:pPr lvl="1"/>
                <a:endParaRPr lang="en-US" altLang="zh-CN" dirty="0">
                  <a:sym typeface="Wingdings" panose="05000000000000000000" pitchFamily="2" charset="2"/>
                </a:endParaRPr>
              </a:p>
              <a:p>
                <a:pPr lvl="1"/>
                <a:endParaRPr lang="zh-CN" altLang="en-US" dirty="0"/>
              </a:p>
            </p:txBody>
          </p:sp>
        </mc:Choice>
        <mc:Fallback xmlns="">
          <p:sp>
            <p:nvSpPr>
              <p:cNvPr id="39" name="内容占位符 2"/>
              <p:cNvSpPr>
                <a:spLocks noGrp="1" noRot="1" noChangeAspect="1" noMove="1" noResize="1" noEditPoints="1" noAdjustHandles="1" noChangeArrowheads="1" noChangeShapeType="1" noTextEdit="1"/>
              </p:cNvSpPr>
              <p:nvPr>
                <p:ph idx="1"/>
              </p:nvPr>
            </p:nvSpPr>
            <p:spPr>
              <a:xfrm>
                <a:off x="5658302" y="1233088"/>
                <a:ext cx="3186530" cy="1146191"/>
              </a:xfrm>
              <a:blipFill rotWithShape="0">
                <a:blip r:embed="rId3"/>
                <a:stretch>
                  <a:fillRect t="-7447" b="-6915"/>
                </a:stretch>
              </a:blipFill>
            </p:spPr>
            <p:txBody>
              <a:bodyPr/>
              <a:lstStyle/>
              <a:p>
                <a:r>
                  <a:rPr lang="zh-CN" altLang="en-US">
                    <a:noFill/>
                  </a:rPr>
                  <a:t> </a:t>
                </a:r>
              </a:p>
            </p:txBody>
          </p:sp>
        </mc:Fallback>
      </mc:AlternateContent>
      <p:sp>
        <p:nvSpPr>
          <p:cNvPr id="40" name="内容占位符 2"/>
          <p:cNvSpPr txBox="1">
            <a:spLocks/>
          </p:cNvSpPr>
          <p:nvPr/>
        </p:nvSpPr>
        <p:spPr bwMode="auto">
          <a:xfrm>
            <a:off x="5655069" y="2540644"/>
            <a:ext cx="3153561" cy="15450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lvl="1">
              <a:lnSpc>
                <a:spcPct val="100000"/>
              </a:lnSpc>
            </a:pPr>
            <a:r>
              <a:rPr lang="en-US" altLang="zh-CN" kern="0" dirty="0" smtClean="0">
                <a:sym typeface="Wingdings" panose="05000000000000000000" pitchFamily="2" charset="2"/>
              </a:rPr>
              <a:t>But getting the precise value of </a:t>
            </a:r>
            <a:r>
              <a:rPr lang="en-US" altLang="zh-CN" b="1" kern="0" dirty="0" smtClean="0">
                <a:sym typeface="Wingdings" panose="05000000000000000000" pitchFamily="2" charset="2"/>
              </a:rPr>
              <a:t>d</a:t>
            </a:r>
            <a:r>
              <a:rPr lang="en-US" altLang="zh-CN" kern="0" dirty="0" smtClean="0">
                <a:sym typeface="Wingdings" panose="05000000000000000000" pitchFamily="2" charset="2"/>
              </a:rPr>
              <a:t> is very difficult.</a:t>
            </a:r>
          </a:p>
          <a:p>
            <a:pPr lvl="1">
              <a:lnSpc>
                <a:spcPct val="100000"/>
              </a:lnSpc>
            </a:pPr>
            <a:endParaRPr lang="zh-CN" altLang="en-US" kern="0" dirty="0"/>
          </a:p>
        </p:txBody>
      </p:sp>
      <p:sp>
        <p:nvSpPr>
          <p:cNvPr id="41" name="矩形 40"/>
          <p:cNvSpPr/>
          <p:nvPr/>
        </p:nvSpPr>
        <p:spPr>
          <a:xfrm rot="20653556">
            <a:off x="1038479" y="2324262"/>
            <a:ext cx="7298793" cy="2419124"/>
          </a:xfrm>
          <a:prstGeom prst="rect">
            <a:avLst/>
          </a:prstGeom>
          <a:noFill/>
        </p:spPr>
        <p:txBody>
          <a:bodyPr wrap="none" lIns="91440" tIns="45720" rIns="91440" bIns="45720">
            <a:spAutoFit/>
          </a:bodyPr>
          <a:lstStyle/>
          <a:p>
            <a:pPr algn="ctr"/>
            <a:r>
              <a:rPr lang="en-US" altLang="zh-CN"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to get the range:</a:t>
            </a:r>
          </a:p>
          <a:p>
            <a:pPr marL="914400" indent="-914400">
              <a:buAutoNum type="arabicPeriod"/>
            </a:pPr>
            <a:r>
              <a:rPr lang="en-US" altLang="zh-CN"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Program Testing</a:t>
            </a:r>
          </a:p>
          <a:p>
            <a:pPr marL="914400" indent="-914400">
              <a:buAutoNum type="arabicPeriod"/>
            </a:pPr>
            <a:r>
              <a:rPr lang="en-US" altLang="zh-CN"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Statistical Testing</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mc:AlternateContent xmlns:mc="http://schemas.openxmlformats.org/markup-compatibility/2006" xmlns:a14="http://schemas.microsoft.com/office/drawing/2010/main">
        <mc:Choice Requires="a14">
          <p:sp>
            <p:nvSpPr>
              <p:cNvPr id="26" name="内容占位符 2"/>
              <p:cNvSpPr txBox="1">
                <a:spLocks/>
              </p:cNvSpPr>
              <p:nvPr/>
            </p:nvSpPr>
            <p:spPr bwMode="auto">
              <a:xfrm>
                <a:off x="5645851" y="4500072"/>
                <a:ext cx="3186530" cy="1615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lvl="1">
                  <a:lnSpc>
                    <a:spcPct val="100000"/>
                  </a:lnSpc>
                </a:pPr>
                <a:r>
                  <a:rPr lang="en-US" altLang="zh-CN" b="1" kern="0" dirty="0" smtClean="0">
                    <a:sym typeface="Wingdings" panose="05000000000000000000" pitchFamily="2" charset="2"/>
                  </a:rPr>
                  <a:t>d</a:t>
                </a:r>
                <a:r>
                  <a:rPr lang="en-US" altLang="zh-CN" kern="0" dirty="0" smtClean="0">
                    <a:sym typeface="Wingdings" panose="05000000000000000000" pitchFamily="2" charset="2"/>
                  </a:rPr>
                  <a:t> </a:t>
                </a:r>
                <a14:m>
                  <m:oMath xmlns:m="http://schemas.openxmlformats.org/officeDocument/2006/math">
                    <m:r>
                      <a:rPr lang="en-US" altLang="zh-CN" i="1" kern="0"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zh-CN" kern="0" dirty="0" smtClean="0">
                    <a:sym typeface="Wingdings" panose="05000000000000000000" pitchFamily="2" charset="2"/>
                  </a:rPr>
                  <a:t> [d1, d2]</a:t>
                </a:r>
              </a:p>
              <a:p>
                <a:pPr lvl="1">
                  <a:lnSpc>
                    <a:spcPct val="100000"/>
                  </a:lnSpc>
                </a:pPr>
                <a:endParaRPr lang="zh-CN" altLang="en-US" kern="0" dirty="0"/>
              </a:p>
            </p:txBody>
          </p:sp>
        </mc:Choice>
        <mc:Fallback xmlns="">
          <p:sp>
            <p:nvSpPr>
              <p:cNvPr id="26" name="内容占位符 2"/>
              <p:cNvSpPr txBox="1">
                <a:spLocks noRot="1" noChangeAspect="1" noMove="1" noResize="1" noEditPoints="1" noAdjustHandles="1" noChangeArrowheads="1" noChangeShapeType="1" noTextEdit="1"/>
              </p:cNvSpPr>
              <p:nvPr/>
            </p:nvSpPr>
            <p:spPr bwMode="auto">
              <a:xfrm>
                <a:off x="5645851" y="4500072"/>
                <a:ext cx="3186530" cy="1615720"/>
              </a:xfrm>
              <a:prstGeom prst="rect">
                <a:avLst/>
              </a:prstGeom>
              <a:blipFill rotWithShape="0">
                <a:blip r:embed="rId4"/>
                <a:stretch>
                  <a:fillRect t="-5283"/>
                </a:stretch>
              </a:blipFill>
              <a:ln w="9525">
                <a:noFill/>
                <a:miter lim="800000"/>
                <a:headEnd/>
                <a:tailEnd/>
              </a:ln>
              <a:effectLst/>
            </p:spPr>
            <p:txBody>
              <a:bodyPr/>
              <a:lstStyle/>
              <a:p>
                <a:r>
                  <a:rPr lang="zh-CN" altLang="en-US">
                    <a:noFill/>
                  </a:rPr>
                  <a:t> </a:t>
                </a:r>
              </a:p>
            </p:txBody>
          </p:sp>
        </mc:Fallback>
      </mc:AlternateContent>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1824" y="4934457"/>
            <a:ext cx="1178131" cy="1178131"/>
          </a:xfrm>
          <a:prstGeom prst="rect">
            <a:avLst/>
          </a:prstGeom>
        </p:spPr>
      </p:pic>
    </p:spTree>
    <p:extLst>
      <p:ext uri="{BB962C8B-B14F-4D97-AF65-F5344CB8AC3E}">
        <p14:creationId xmlns:p14="http://schemas.microsoft.com/office/powerpoint/2010/main" val="1065672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dirty="0" smtClean="0"/>
              <a:t>Institute of Computing Technology, Chinese Academy of Sciences</a:t>
            </a:r>
            <a:endParaRPr lang="zh-CN" altLang="en-US" dirty="0"/>
          </a:p>
        </p:txBody>
      </p:sp>
      <p:pic>
        <p:nvPicPr>
          <p:cNvPr id="4" name="图片 3"/>
          <p:cNvPicPr>
            <a:picLocks noChangeAspect="1"/>
          </p:cNvPicPr>
          <p:nvPr/>
        </p:nvPicPr>
        <p:blipFill rotWithShape="1">
          <a:blip r:embed="rId3"/>
          <a:srcRect b="49880"/>
          <a:stretch/>
        </p:blipFill>
        <p:spPr>
          <a:xfrm>
            <a:off x="60385" y="1567543"/>
            <a:ext cx="9083615" cy="5290457"/>
          </a:xfrm>
          <a:prstGeom prst="rect">
            <a:avLst/>
          </a:prstGeom>
        </p:spPr>
      </p:pic>
      <p:sp>
        <p:nvSpPr>
          <p:cNvPr id="6" name="标题 5"/>
          <p:cNvSpPr>
            <a:spLocks noGrp="1"/>
          </p:cNvSpPr>
          <p:nvPr>
            <p:ph type="title"/>
          </p:nvPr>
        </p:nvSpPr>
        <p:spPr/>
        <p:txBody>
          <a:bodyPr/>
          <a:lstStyle/>
          <a:p>
            <a:r>
              <a:rPr lang="en-US" altLang="zh-CN" dirty="0" smtClean="0"/>
              <a:t>ICT</a:t>
            </a:r>
            <a:endParaRPr lang="zh-CN" altLang="en-US" dirty="0"/>
          </a:p>
        </p:txBody>
      </p:sp>
      <p:pic>
        <p:nvPicPr>
          <p:cNvPr id="7" name="图片 6"/>
          <p:cNvPicPr>
            <a:picLocks noChangeAspect="1"/>
          </p:cNvPicPr>
          <p:nvPr/>
        </p:nvPicPr>
        <p:blipFill>
          <a:blip r:embed="rId4"/>
          <a:stretch>
            <a:fillRect/>
          </a:stretch>
        </p:blipFill>
        <p:spPr>
          <a:xfrm>
            <a:off x="6519672" y="1567543"/>
            <a:ext cx="2564959" cy="1836050"/>
          </a:xfrm>
          <a:prstGeom prst="rect">
            <a:avLst/>
          </a:prstGeom>
        </p:spPr>
      </p:pic>
    </p:spTree>
    <p:extLst>
      <p:ext uri="{BB962C8B-B14F-4D97-AF65-F5344CB8AC3E}">
        <p14:creationId xmlns:p14="http://schemas.microsoft.com/office/powerpoint/2010/main" val="2029264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Scheme 1: Program Testing</a:t>
            </a:r>
            <a:endParaRPr lang="zh-CN" altLang="en-US" dirty="0">
              <a:solidFill>
                <a:srgbClr val="C00000"/>
              </a:solidFill>
            </a:endParaRPr>
          </a:p>
        </p:txBody>
      </p:sp>
      <p:sp>
        <p:nvSpPr>
          <p:cNvPr id="3" name="内容占位符 2"/>
          <p:cNvSpPr>
            <a:spLocks noGrp="1"/>
          </p:cNvSpPr>
          <p:nvPr>
            <p:ph idx="1"/>
          </p:nvPr>
        </p:nvSpPr>
        <p:spPr>
          <a:xfrm>
            <a:off x="293624" y="957532"/>
            <a:ext cx="8557768" cy="529173"/>
          </a:xfrm>
        </p:spPr>
        <p:txBody>
          <a:bodyPr/>
          <a:lstStyle/>
          <a:p>
            <a:endParaRPr lang="en-US" altLang="zh-CN" dirty="0"/>
          </a:p>
          <a:p>
            <a:pPr lvl="1"/>
            <a:endParaRPr lang="en-US" altLang="zh-CN" dirty="0">
              <a:sym typeface="Wingdings" panose="05000000000000000000" pitchFamily="2" charset="2"/>
            </a:endParaRPr>
          </a:p>
          <a:p>
            <a:pPr lvl="1"/>
            <a:endParaRPr lang="zh-CN" altLang="en-US" dirty="0"/>
          </a:p>
        </p:txBody>
      </p:sp>
      <p:cxnSp>
        <p:nvCxnSpPr>
          <p:cNvPr id="4" name="直接箭头连接符 3"/>
          <p:cNvCxnSpPr/>
          <p:nvPr/>
        </p:nvCxnSpPr>
        <p:spPr bwMode="auto">
          <a:xfrm flipH="1">
            <a:off x="2891096" y="2519261"/>
            <a:ext cx="1" cy="1982599"/>
          </a:xfrm>
          <a:prstGeom prst="straightConnector1">
            <a:avLst/>
          </a:prstGeom>
          <a:noFill/>
          <a:ln w="9525" cap="flat" cmpd="sng" algn="ctr">
            <a:solidFill>
              <a:schemeClr val="tx1"/>
            </a:solidFill>
            <a:prstDash val="dash"/>
            <a:round/>
            <a:headEnd type="none" w="med" len="med"/>
            <a:tailEnd type="triangle"/>
          </a:ln>
          <a:effectLst/>
        </p:spPr>
      </p:cxnSp>
      <p:sp>
        <p:nvSpPr>
          <p:cNvPr id="5" name="文本框 4"/>
          <p:cNvSpPr txBox="1"/>
          <p:nvPr/>
        </p:nvSpPr>
        <p:spPr>
          <a:xfrm>
            <a:off x="2388392" y="2218036"/>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6" name="文本框 5"/>
          <p:cNvSpPr txBox="1"/>
          <p:nvPr/>
        </p:nvSpPr>
        <p:spPr>
          <a:xfrm>
            <a:off x="4168482" y="2231685"/>
            <a:ext cx="1005403" cy="289310"/>
          </a:xfrm>
          <a:prstGeom prst="rect">
            <a:avLst/>
          </a:prstGeom>
          <a:noFill/>
        </p:spPr>
        <p:txBody>
          <a:bodyPr wrap="none" rtlCol="0">
            <a:spAutoFit/>
          </a:bodyPr>
          <a:lstStyle/>
          <a:p>
            <a:r>
              <a:rPr lang="en-US" altLang="zh-CN" dirty="0" smtClean="0"/>
              <a:t>Thread 2</a:t>
            </a:r>
            <a:endParaRPr lang="zh-CN" altLang="en-US" dirty="0"/>
          </a:p>
        </p:txBody>
      </p:sp>
      <p:cxnSp>
        <p:nvCxnSpPr>
          <p:cNvPr id="8" name="直接箭头连接符 7"/>
          <p:cNvCxnSpPr/>
          <p:nvPr/>
        </p:nvCxnSpPr>
        <p:spPr bwMode="auto">
          <a:xfrm flipH="1">
            <a:off x="4671184" y="2532910"/>
            <a:ext cx="1" cy="1993159"/>
          </a:xfrm>
          <a:prstGeom prst="straightConnector1">
            <a:avLst/>
          </a:prstGeom>
          <a:noFill/>
          <a:ln w="9525" cap="flat" cmpd="sng" algn="ctr">
            <a:solidFill>
              <a:schemeClr val="tx1"/>
            </a:solidFill>
            <a:prstDash val="dash"/>
            <a:round/>
            <a:headEnd type="none" w="med" len="med"/>
            <a:tailEnd type="triangle"/>
          </a:ln>
          <a:effectLst/>
        </p:spPr>
      </p:cxnSp>
      <p:sp>
        <p:nvSpPr>
          <p:cNvPr id="10" name="圆角矩形 9"/>
          <p:cNvSpPr/>
          <p:nvPr/>
        </p:nvSpPr>
        <p:spPr bwMode="auto">
          <a:xfrm>
            <a:off x="2120161" y="327399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S2: </a:t>
            </a:r>
            <a:r>
              <a:rPr kumimoji="0" lang="en-US" altLang="zh-CN" sz="1600" b="0" i="0" u="none" strike="noStrike" cap="none" normalizeH="0" dirty="0" smtClean="0">
                <a:ln>
                  <a:noFill/>
                </a:ln>
                <a:solidFill>
                  <a:schemeClr val="tx1"/>
                </a:solidFill>
                <a:effectLst/>
                <a:latin typeface="Arial" pitchFamily="34" charset="0"/>
                <a:cs typeface="Arial" pitchFamily="34" charset="0"/>
              </a:rPr>
              <a:t> X </a:t>
            </a:r>
            <a:r>
              <a:rPr kumimoji="0" lang="en-US" altLang="zh-CN" sz="1600" b="0" i="0" u="none" strike="noStrike" cap="none" normalizeH="0" dirty="0" smtClean="0">
                <a:ln>
                  <a:noFill/>
                </a:ln>
                <a:solidFill>
                  <a:schemeClr val="tx1"/>
                </a:solidFill>
                <a:effectLst/>
                <a:latin typeface="Arial" pitchFamily="34" charset="0"/>
                <a:cs typeface="Arial" pitchFamily="34" charset="0"/>
                <a:sym typeface="Wingdings" panose="05000000000000000000" pitchFamily="2" charset="2"/>
              </a:rPr>
              <a:t> 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圆角矩形 10"/>
          <p:cNvSpPr/>
          <p:nvPr/>
        </p:nvSpPr>
        <p:spPr bwMode="auto">
          <a:xfrm>
            <a:off x="3895737" y="3812874"/>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sz="1400" dirty="0" smtClean="0"/>
              <a:t>S8:TS4 </a:t>
            </a:r>
            <a:r>
              <a:rPr lang="en-US" altLang="zh-CN" sz="1400" dirty="0">
                <a:sym typeface="Wingdings" panose="05000000000000000000" pitchFamily="2" charset="2"/>
              </a:rPr>
              <a:t> RdLC;</a:t>
            </a:r>
            <a:endParaRPr lang="zh-CN" altLang="en-US" sz="1400" dirty="0"/>
          </a:p>
        </p:txBody>
      </p:sp>
      <p:sp>
        <p:nvSpPr>
          <p:cNvPr id="12" name="圆角矩形 11"/>
          <p:cNvSpPr/>
          <p:nvPr/>
        </p:nvSpPr>
        <p:spPr bwMode="auto">
          <a:xfrm>
            <a:off x="2106513" y="3805661"/>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sz="1400" dirty="0" smtClean="0"/>
              <a:t>S3:TS2 </a:t>
            </a:r>
            <a:r>
              <a:rPr lang="en-US" altLang="zh-CN" sz="1400" dirty="0">
                <a:sym typeface="Wingdings" panose="05000000000000000000" pitchFamily="2" charset="2"/>
              </a:rPr>
              <a:t> RdLC</a:t>
            </a:r>
            <a:r>
              <a:rPr lang="en-US" altLang="zh-CN" sz="1400" dirty="0" smtClean="0">
                <a:sym typeface="Wingdings" panose="05000000000000000000" pitchFamily="2" charset="2"/>
              </a:rPr>
              <a:t>;</a:t>
            </a:r>
            <a:endParaRPr lang="zh-CN" altLang="en-US" sz="1400" dirty="0"/>
          </a:p>
        </p:txBody>
      </p:sp>
      <p:sp>
        <p:nvSpPr>
          <p:cNvPr id="13" name="圆角矩形 12"/>
          <p:cNvSpPr/>
          <p:nvPr/>
        </p:nvSpPr>
        <p:spPr bwMode="auto">
          <a:xfrm>
            <a:off x="3895738" y="3276191"/>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dirty="0" smtClean="0"/>
              <a:t>S7:  </a:t>
            </a:r>
            <a:r>
              <a:rPr lang="en-US" altLang="zh-CN" dirty="0"/>
              <a:t>X </a:t>
            </a:r>
            <a:r>
              <a:rPr lang="en-US" altLang="zh-CN" dirty="0">
                <a:sym typeface="Wingdings" panose="05000000000000000000" pitchFamily="2" charset="2"/>
              </a:rPr>
              <a:t> </a:t>
            </a:r>
            <a:r>
              <a:rPr lang="en-US" altLang="zh-CN" dirty="0" smtClean="0">
                <a:sym typeface="Wingdings" panose="05000000000000000000" pitchFamily="2" charset="2"/>
              </a:rPr>
              <a:t>2;</a:t>
            </a:r>
            <a:endParaRPr lang="zh-CN" altLang="en-US" dirty="0"/>
          </a:p>
        </p:txBody>
      </p:sp>
      <p:sp>
        <p:nvSpPr>
          <p:cNvPr id="14" name="圆角矩形 13"/>
          <p:cNvSpPr/>
          <p:nvPr/>
        </p:nvSpPr>
        <p:spPr bwMode="auto">
          <a:xfrm>
            <a:off x="3895738" y="2777370"/>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S6:TS3 </a:t>
            </a:r>
            <a:r>
              <a:rPr lang="en-US" altLang="zh-CN" sz="1400" dirty="0">
                <a:sym typeface="Wingdings" panose="05000000000000000000" pitchFamily="2" charset="2"/>
              </a:rPr>
              <a:t> RdLC;</a:t>
            </a:r>
            <a:endParaRPr lang="zh-CN" altLang="en-US" sz="1400" dirty="0"/>
          </a:p>
          <a:p>
            <a:pPr marL="342900" indent="-342900" algn="ctr"/>
            <a:endParaRPr lang="zh-CN" altLang="en-US" sz="1400" dirty="0"/>
          </a:p>
        </p:txBody>
      </p:sp>
      <p:sp>
        <p:nvSpPr>
          <p:cNvPr id="17" name="圆角矩形 16"/>
          <p:cNvSpPr/>
          <p:nvPr/>
        </p:nvSpPr>
        <p:spPr bwMode="auto">
          <a:xfrm>
            <a:off x="2120161" y="2763534"/>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S1:TS1 </a:t>
            </a:r>
            <a:r>
              <a:rPr lang="en-US" altLang="zh-CN" sz="1400" dirty="0">
                <a:sym typeface="Wingdings" panose="05000000000000000000" pitchFamily="2" charset="2"/>
              </a:rPr>
              <a:t> RdLC;</a:t>
            </a:r>
            <a:endParaRPr lang="zh-CN" altLang="en-US" sz="1400" dirty="0"/>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直接箭头连接符 20"/>
          <p:cNvCxnSpPr/>
          <p:nvPr/>
        </p:nvCxnSpPr>
        <p:spPr bwMode="auto">
          <a:xfrm flipH="1">
            <a:off x="1105507" y="2521533"/>
            <a:ext cx="1" cy="2898939"/>
          </a:xfrm>
          <a:prstGeom prst="straightConnector1">
            <a:avLst/>
          </a:prstGeom>
          <a:noFill/>
          <a:ln w="9525" cap="flat" cmpd="sng" algn="ctr">
            <a:solidFill>
              <a:schemeClr val="tx1"/>
            </a:solidFill>
            <a:prstDash val="dash"/>
            <a:round/>
            <a:headEnd type="none" w="med" len="med"/>
            <a:tailEnd type="triangle"/>
          </a:ln>
          <a:effectLst/>
        </p:spPr>
      </p:cxnSp>
      <p:sp>
        <p:nvSpPr>
          <p:cNvPr id="22" name="文本框 21"/>
          <p:cNvSpPr txBox="1"/>
          <p:nvPr/>
        </p:nvSpPr>
        <p:spPr>
          <a:xfrm>
            <a:off x="602803" y="2220308"/>
            <a:ext cx="1005403" cy="289310"/>
          </a:xfrm>
          <a:prstGeom prst="rect">
            <a:avLst/>
          </a:prstGeom>
          <a:noFill/>
        </p:spPr>
        <p:txBody>
          <a:bodyPr wrap="none" rtlCol="0">
            <a:spAutoFit/>
          </a:bodyPr>
          <a:lstStyle/>
          <a:p>
            <a:r>
              <a:rPr lang="en-US" altLang="zh-CN" dirty="0" smtClean="0"/>
              <a:t>Thread 0</a:t>
            </a:r>
            <a:endParaRPr lang="zh-CN" altLang="en-US" dirty="0"/>
          </a:p>
        </p:txBody>
      </p:sp>
      <p:sp>
        <p:nvSpPr>
          <p:cNvPr id="24" name="圆角矩形 23"/>
          <p:cNvSpPr/>
          <p:nvPr/>
        </p:nvSpPr>
        <p:spPr bwMode="auto">
          <a:xfrm>
            <a:off x="334572" y="4340801"/>
            <a:ext cx="1546411" cy="322730"/>
          </a:xfrm>
          <a:prstGeom prst="roundRect">
            <a:avLst/>
          </a:prstGeom>
          <a:solidFill>
            <a:schemeClr val="accent2">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Join</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圆角矩形 24"/>
          <p:cNvSpPr/>
          <p:nvPr/>
        </p:nvSpPr>
        <p:spPr bwMode="auto">
          <a:xfrm>
            <a:off x="334572" y="4831522"/>
            <a:ext cx="1546411" cy="322730"/>
          </a:xfrm>
          <a:prstGeom prst="roundRect">
            <a:avLst/>
          </a:prstGeom>
          <a:solidFill>
            <a:schemeClr val="accent2">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Read X;</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直接箭头连接符 26"/>
          <p:cNvCxnSpPr/>
          <p:nvPr/>
        </p:nvCxnSpPr>
        <p:spPr bwMode="auto">
          <a:xfrm flipH="1">
            <a:off x="1876443" y="4526069"/>
            <a:ext cx="2792499" cy="0"/>
          </a:xfrm>
          <a:prstGeom prst="straightConnector1">
            <a:avLst/>
          </a:prstGeom>
          <a:noFill/>
          <a:ln w="9525" cap="flat" cmpd="sng" algn="ctr">
            <a:solidFill>
              <a:schemeClr val="tx1"/>
            </a:solidFill>
            <a:prstDash val="dash"/>
            <a:round/>
            <a:headEnd type="none" w="med" len="med"/>
            <a:tailEnd type="triangle"/>
          </a:ln>
          <a:effectLst/>
        </p:spPr>
      </p:cxnSp>
      <p:sp>
        <p:nvSpPr>
          <p:cNvPr id="15" name="文本框 14"/>
          <p:cNvSpPr txBox="1"/>
          <p:nvPr/>
        </p:nvSpPr>
        <p:spPr>
          <a:xfrm>
            <a:off x="6697683" y="2023261"/>
            <a:ext cx="1036478" cy="338554"/>
          </a:xfrm>
          <a:prstGeom prst="rect">
            <a:avLst/>
          </a:prstGeom>
          <a:noFill/>
        </p:spPr>
        <p:txBody>
          <a:bodyPr wrap="square" rtlCol="0">
            <a:spAutoFit/>
          </a:bodyPr>
          <a:lstStyle/>
          <a:p>
            <a:r>
              <a:rPr lang="en-US" altLang="zh-CN" sz="2000" dirty="0" smtClean="0"/>
              <a:t>X == 2</a:t>
            </a:r>
            <a:endParaRPr lang="zh-CN" altLang="en-US" sz="2000" dirty="0"/>
          </a:p>
        </p:txBody>
      </p:sp>
      <mc:AlternateContent xmlns:mc="http://schemas.openxmlformats.org/markup-compatibility/2006" xmlns:a14="http://schemas.microsoft.com/office/drawing/2010/main">
        <mc:Choice Requires="a14">
          <p:sp>
            <p:nvSpPr>
              <p:cNvPr id="20" name="文本框 19"/>
              <p:cNvSpPr txBox="1"/>
              <p:nvPr/>
            </p:nvSpPr>
            <p:spPr>
              <a:xfrm>
                <a:off x="5082259" y="4662668"/>
                <a:ext cx="4058037" cy="781752"/>
              </a:xfrm>
              <a:prstGeom prst="rect">
                <a:avLst/>
              </a:prstGeom>
              <a:noFill/>
            </p:spPr>
            <p:txBody>
              <a:bodyPr wrap="square" rtlCol="0">
                <a:spAutoFit/>
              </a:bodyPr>
              <a:lstStyle/>
              <a:p>
                <a:r>
                  <a:rPr lang="en-US" altLang="zh-CN" dirty="0" smtClean="0"/>
                  <a:t>Time(TS1) </a:t>
                </a:r>
                <a14:m>
                  <m:oMath xmlns:m="http://schemas.openxmlformats.org/officeDocument/2006/math">
                    <m:r>
                      <a:rPr lang="en-US" altLang="zh-CN" i="1">
                        <a:latin typeface="Cambria Math" panose="02040503050406030204" pitchFamily="18" charset="0"/>
                        <a:ea typeface="Cambria Math" panose="02040503050406030204" pitchFamily="18" charset="0"/>
                        <a:sym typeface="Wingdings" panose="05000000000000000000" pitchFamily="2" charset="2"/>
                      </a:rPr>
                      <m:t>≺</m:t>
                    </m:r>
                  </m:oMath>
                </a14:m>
                <a:r>
                  <a:rPr lang="zh-CN" altLang="en-US" dirty="0" smtClean="0"/>
                  <a:t> </a:t>
                </a:r>
                <a:r>
                  <a:rPr lang="en-US" altLang="zh-CN" dirty="0" smtClean="0"/>
                  <a:t>Time(TS4)</a:t>
                </a:r>
                <a:endParaRPr lang="en-US" altLang="zh-CN" dirty="0"/>
              </a:p>
              <a:p>
                <a:r>
                  <a:rPr lang="en-US" altLang="zh-CN" dirty="0" smtClean="0"/>
                  <a:t>  </a:t>
                </a:r>
                <a:r>
                  <a:rPr lang="en-US" altLang="zh-CN" dirty="0" smtClean="0">
                    <a:sym typeface="Wingdings" panose="05000000000000000000" pitchFamily="2" charset="2"/>
                  </a:rPr>
                  <a:t> TS1 + d &lt; TS4</a:t>
                </a:r>
              </a:p>
              <a:p>
                <a:r>
                  <a:rPr lang="en-US" altLang="zh-CN" dirty="0" smtClean="0">
                    <a:sym typeface="Wingdings" panose="05000000000000000000" pitchFamily="2" charset="2"/>
                  </a:rPr>
                  <a:t>  d &lt; TS4 – TS1</a:t>
                </a:r>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5082259" y="4662668"/>
                <a:ext cx="4058037" cy="781752"/>
              </a:xfrm>
              <a:prstGeom prst="rect">
                <a:avLst/>
              </a:prstGeom>
              <a:blipFill rotWithShape="0">
                <a:blip r:embed="rId3"/>
                <a:stretch>
                  <a:fillRect l="-902" t="-8594" b="-93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3475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4.07407E-6 L 0.47309 0.00601 " pathEditMode="relative" rAng="0" ptsTypes="AA">
                                      <p:cBhvr>
                                        <p:cTn id="6" dur="2000" fill="hold"/>
                                        <p:tgtEl>
                                          <p:spTgt spid="10"/>
                                        </p:tgtEl>
                                        <p:attrNameLst>
                                          <p:attrName>ppt_x</p:attrName>
                                          <p:attrName>ppt_y</p:attrName>
                                        </p:attrNameLst>
                                      </p:cBhvr>
                                      <p:rCtr x="23646" y="301"/>
                                    </p:animMotion>
                                  </p:childTnLst>
                                </p:cTn>
                              </p:par>
                              <p:par>
                                <p:cTn id="7" presetID="42" presetClass="path" presetSubtype="0" accel="50000" decel="50000" fill="hold" grpId="0" nodeType="withEffect">
                                  <p:stCondLst>
                                    <p:cond delay="0"/>
                                  </p:stCondLst>
                                  <p:childTnLst>
                                    <p:animMotion origin="layout" path="M -2.77778E-7 2.59259E-6 L 0.27899 0.07639 " pathEditMode="relative" rAng="0" ptsTypes="AA">
                                      <p:cBhvr>
                                        <p:cTn id="8" dur="2000" fill="hold"/>
                                        <p:tgtEl>
                                          <p:spTgt spid="13"/>
                                        </p:tgtEl>
                                        <p:attrNameLst>
                                          <p:attrName>ppt_x</p:attrName>
                                          <p:attrName>ppt_y</p:attrName>
                                        </p:attrNameLst>
                                      </p:cBhvr>
                                      <p:rCtr x="13941" y="3819"/>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3.05556E-6 1.11111E-6 L 0.47309 0.00648 " pathEditMode="relative" rAng="0" ptsTypes="AA">
                                      <p:cBhvr>
                                        <p:cTn id="12" dur="2000" fill="hold"/>
                                        <p:tgtEl>
                                          <p:spTgt spid="17"/>
                                        </p:tgtEl>
                                        <p:attrNameLst>
                                          <p:attrName>ppt_x</p:attrName>
                                          <p:attrName>ppt_y</p:attrName>
                                        </p:attrNameLst>
                                      </p:cBhvr>
                                      <p:rCtr x="23646" y="324"/>
                                    </p:animMotion>
                                  </p:childTnLst>
                                </p:cTn>
                              </p:par>
                              <p:par>
                                <p:cTn id="13" presetID="42" presetClass="path" presetSubtype="0" accel="50000" decel="50000" fill="hold" grpId="0" nodeType="withEffect">
                                  <p:stCondLst>
                                    <p:cond delay="0"/>
                                  </p:stCondLst>
                                  <p:childTnLst>
                                    <p:animMotion origin="layout" path="M -2.77778E-7 1.85185E-6 L 0.27899 0.06875 " pathEditMode="relative" rAng="0" ptsTypes="AA">
                                      <p:cBhvr>
                                        <p:cTn id="14" dur="2000" fill="hold"/>
                                        <p:tgtEl>
                                          <p:spTgt spid="11"/>
                                        </p:tgtEl>
                                        <p:attrNameLst>
                                          <p:attrName>ppt_x</p:attrName>
                                          <p:attrName>ppt_y</p:attrName>
                                        </p:attrNameLst>
                                      </p:cBhvr>
                                      <p:rCtr x="13941" y="342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7"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Scheme 1: Program Testing</a:t>
            </a:r>
            <a:endParaRPr lang="zh-CN" altLang="en-US" dirty="0"/>
          </a:p>
        </p:txBody>
      </p:sp>
      <p:cxnSp>
        <p:nvCxnSpPr>
          <p:cNvPr id="4" name="直接箭头连接符 3"/>
          <p:cNvCxnSpPr/>
          <p:nvPr/>
        </p:nvCxnSpPr>
        <p:spPr bwMode="auto">
          <a:xfrm flipH="1">
            <a:off x="2891096" y="2519261"/>
            <a:ext cx="1" cy="1982599"/>
          </a:xfrm>
          <a:prstGeom prst="straightConnector1">
            <a:avLst/>
          </a:prstGeom>
          <a:noFill/>
          <a:ln w="9525" cap="flat" cmpd="sng" algn="ctr">
            <a:solidFill>
              <a:schemeClr val="tx1"/>
            </a:solidFill>
            <a:prstDash val="dash"/>
            <a:round/>
            <a:headEnd type="none" w="med" len="med"/>
            <a:tailEnd type="triangle"/>
          </a:ln>
          <a:effectLst/>
        </p:spPr>
      </p:cxnSp>
      <p:sp>
        <p:nvSpPr>
          <p:cNvPr id="5" name="文本框 4"/>
          <p:cNvSpPr txBox="1"/>
          <p:nvPr/>
        </p:nvSpPr>
        <p:spPr>
          <a:xfrm>
            <a:off x="2388392" y="2218036"/>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6" name="文本框 5"/>
          <p:cNvSpPr txBox="1"/>
          <p:nvPr/>
        </p:nvSpPr>
        <p:spPr>
          <a:xfrm>
            <a:off x="4168482" y="2231685"/>
            <a:ext cx="1005403" cy="289310"/>
          </a:xfrm>
          <a:prstGeom prst="rect">
            <a:avLst/>
          </a:prstGeom>
          <a:noFill/>
        </p:spPr>
        <p:txBody>
          <a:bodyPr wrap="none" rtlCol="0">
            <a:spAutoFit/>
          </a:bodyPr>
          <a:lstStyle/>
          <a:p>
            <a:r>
              <a:rPr lang="en-US" altLang="zh-CN" dirty="0" smtClean="0"/>
              <a:t>Thread 2</a:t>
            </a:r>
            <a:endParaRPr lang="zh-CN" altLang="en-US" dirty="0"/>
          </a:p>
        </p:txBody>
      </p:sp>
      <p:cxnSp>
        <p:nvCxnSpPr>
          <p:cNvPr id="8" name="直接箭头连接符 7"/>
          <p:cNvCxnSpPr/>
          <p:nvPr/>
        </p:nvCxnSpPr>
        <p:spPr bwMode="auto">
          <a:xfrm flipH="1">
            <a:off x="4671184" y="2532910"/>
            <a:ext cx="1" cy="1993159"/>
          </a:xfrm>
          <a:prstGeom prst="straightConnector1">
            <a:avLst/>
          </a:prstGeom>
          <a:noFill/>
          <a:ln w="9525" cap="flat" cmpd="sng" algn="ctr">
            <a:solidFill>
              <a:schemeClr val="tx1"/>
            </a:solidFill>
            <a:prstDash val="dash"/>
            <a:round/>
            <a:headEnd type="none" w="med" len="med"/>
            <a:tailEnd type="triangle"/>
          </a:ln>
          <a:effectLst/>
        </p:spPr>
      </p:cxnSp>
      <p:sp>
        <p:nvSpPr>
          <p:cNvPr id="10" name="圆角矩形 9"/>
          <p:cNvSpPr/>
          <p:nvPr/>
        </p:nvSpPr>
        <p:spPr bwMode="auto">
          <a:xfrm>
            <a:off x="2120161" y="327399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S2: </a:t>
            </a:r>
            <a:r>
              <a:rPr kumimoji="0" lang="en-US" altLang="zh-CN" sz="1600" b="0" i="0" u="none" strike="noStrike" cap="none" normalizeH="0" dirty="0" smtClean="0">
                <a:ln>
                  <a:noFill/>
                </a:ln>
                <a:solidFill>
                  <a:schemeClr val="tx1"/>
                </a:solidFill>
                <a:effectLst/>
                <a:latin typeface="Arial" pitchFamily="34" charset="0"/>
                <a:cs typeface="Arial" pitchFamily="34" charset="0"/>
              </a:rPr>
              <a:t> X </a:t>
            </a:r>
            <a:r>
              <a:rPr kumimoji="0" lang="en-US" altLang="zh-CN" sz="1600" b="0" i="0" u="none" strike="noStrike" cap="none" normalizeH="0" dirty="0" smtClean="0">
                <a:ln>
                  <a:noFill/>
                </a:ln>
                <a:solidFill>
                  <a:schemeClr val="tx1"/>
                </a:solidFill>
                <a:effectLst/>
                <a:latin typeface="Arial" pitchFamily="34" charset="0"/>
                <a:cs typeface="Arial" pitchFamily="34" charset="0"/>
                <a:sym typeface="Wingdings" panose="05000000000000000000" pitchFamily="2" charset="2"/>
              </a:rPr>
              <a:t> 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圆角矩形 10"/>
          <p:cNvSpPr/>
          <p:nvPr/>
        </p:nvSpPr>
        <p:spPr bwMode="auto">
          <a:xfrm>
            <a:off x="3895737" y="3812874"/>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sz="1400" dirty="0" smtClean="0"/>
              <a:t>S8:TS4 </a:t>
            </a:r>
            <a:r>
              <a:rPr lang="en-US" altLang="zh-CN" sz="1400" dirty="0">
                <a:sym typeface="Wingdings" panose="05000000000000000000" pitchFamily="2" charset="2"/>
              </a:rPr>
              <a:t> RdLC;</a:t>
            </a:r>
            <a:endParaRPr lang="zh-CN" altLang="en-US" sz="1400" dirty="0"/>
          </a:p>
        </p:txBody>
      </p:sp>
      <p:sp>
        <p:nvSpPr>
          <p:cNvPr id="12" name="圆角矩形 11"/>
          <p:cNvSpPr/>
          <p:nvPr/>
        </p:nvSpPr>
        <p:spPr bwMode="auto">
          <a:xfrm>
            <a:off x="2106513" y="3805661"/>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sz="1400" dirty="0" smtClean="0"/>
              <a:t>S3:TS2 </a:t>
            </a:r>
            <a:r>
              <a:rPr lang="en-US" altLang="zh-CN" sz="1400" dirty="0">
                <a:sym typeface="Wingdings" panose="05000000000000000000" pitchFamily="2" charset="2"/>
              </a:rPr>
              <a:t> RdLC</a:t>
            </a:r>
            <a:r>
              <a:rPr lang="en-US" altLang="zh-CN" sz="1400" dirty="0" smtClean="0">
                <a:sym typeface="Wingdings" panose="05000000000000000000" pitchFamily="2" charset="2"/>
              </a:rPr>
              <a:t>;</a:t>
            </a:r>
            <a:endParaRPr lang="zh-CN" altLang="en-US" sz="1400" dirty="0"/>
          </a:p>
        </p:txBody>
      </p:sp>
      <p:sp>
        <p:nvSpPr>
          <p:cNvPr id="13" name="圆角矩形 12"/>
          <p:cNvSpPr/>
          <p:nvPr/>
        </p:nvSpPr>
        <p:spPr bwMode="auto">
          <a:xfrm>
            <a:off x="3895738" y="3276191"/>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r>
              <a:rPr lang="en-US" altLang="zh-CN" dirty="0" smtClean="0"/>
              <a:t>S7:  </a:t>
            </a:r>
            <a:r>
              <a:rPr lang="en-US" altLang="zh-CN" dirty="0"/>
              <a:t>X </a:t>
            </a:r>
            <a:r>
              <a:rPr lang="en-US" altLang="zh-CN" dirty="0">
                <a:sym typeface="Wingdings" panose="05000000000000000000" pitchFamily="2" charset="2"/>
              </a:rPr>
              <a:t> </a:t>
            </a:r>
            <a:r>
              <a:rPr lang="en-US" altLang="zh-CN" dirty="0" smtClean="0">
                <a:sym typeface="Wingdings" panose="05000000000000000000" pitchFamily="2" charset="2"/>
              </a:rPr>
              <a:t>2;</a:t>
            </a:r>
            <a:endParaRPr lang="zh-CN" altLang="en-US" dirty="0"/>
          </a:p>
        </p:txBody>
      </p:sp>
      <p:sp>
        <p:nvSpPr>
          <p:cNvPr id="14" name="圆角矩形 13"/>
          <p:cNvSpPr/>
          <p:nvPr/>
        </p:nvSpPr>
        <p:spPr bwMode="auto">
          <a:xfrm>
            <a:off x="3895738" y="2777370"/>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S6:TS3 </a:t>
            </a:r>
            <a:r>
              <a:rPr lang="en-US" altLang="zh-CN" sz="1400" dirty="0">
                <a:sym typeface="Wingdings" panose="05000000000000000000" pitchFamily="2" charset="2"/>
              </a:rPr>
              <a:t> RdLC;</a:t>
            </a:r>
            <a:endParaRPr lang="zh-CN" altLang="en-US" sz="1400" dirty="0"/>
          </a:p>
          <a:p>
            <a:pPr marL="342900" indent="-342900" algn="ctr"/>
            <a:endParaRPr lang="zh-CN" altLang="en-US" sz="1400" dirty="0"/>
          </a:p>
        </p:txBody>
      </p:sp>
      <p:sp>
        <p:nvSpPr>
          <p:cNvPr id="17" name="圆角矩形 16"/>
          <p:cNvSpPr/>
          <p:nvPr/>
        </p:nvSpPr>
        <p:spPr bwMode="auto">
          <a:xfrm>
            <a:off x="2120161" y="2763534"/>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S1:TS1 </a:t>
            </a:r>
            <a:r>
              <a:rPr lang="en-US" altLang="zh-CN" sz="1400" dirty="0">
                <a:sym typeface="Wingdings" panose="05000000000000000000" pitchFamily="2" charset="2"/>
              </a:rPr>
              <a:t> RdLC;</a:t>
            </a:r>
            <a:endParaRPr lang="zh-CN" altLang="en-US" sz="1400" dirty="0"/>
          </a:p>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直接箭头连接符 20"/>
          <p:cNvCxnSpPr/>
          <p:nvPr/>
        </p:nvCxnSpPr>
        <p:spPr bwMode="auto">
          <a:xfrm flipH="1">
            <a:off x="1105507" y="2521533"/>
            <a:ext cx="1" cy="2898939"/>
          </a:xfrm>
          <a:prstGeom prst="straightConnector1">
            <a:avLst/>
          </a:prstGeom>
          <a:noFill/>
          <a:ln w="9525" cap="flat" cmpd="sng" algn="ctr">
            <a:solidFill>
              <a:schemeClr val="tx1"/>
            </a:solidFill>
            <a:prstDash val="dash"/>
            <a:round/>
            <a:headEnd type="none" w="med" len="med"/>
            <a:tailEnd type="triangle"/>
          </a:ln>
          <a:effectLst/>
        </p:spPr>
      </p:cxnSp>
      <p:sp>
        <p:nvSpPr>
          <p:cNvPr id="22" name="文本框 21"/>
          <p:cNvSpPr txBox="1"/>
          <p:nvPr/>
        </p:nvSpPr>
        <p:spPr>
          <a:xfrm>
            <a:off x="602803" y="2220308"/>
            <a:ext cx="1005403" cy="289310"/>
          </a:xfrm>
          <a:prstGeom prst="rect">
            <a:avLst/>
          </a:prstGeom>
          <a:noFill/>
        </p:spPr>
        <p:txBody>
          <a:bodyPr wrap="none" rtlCol="0">
            <a:spAutoFit/>
          </a:bodyPr>
          <a:lstStyle/>
          <a:p>
            <a:r>
              <a:rPr lang="en-US" altLang="zh-CN" dirty="0" smtClean="0"/>
              <a:t>Thread 0</a:t>
            </a:r>
            <a:endParaRPr lang="zh-CN" altLang="en-US" dirty="0"/>
          </a:p>
        </p:txBody>
      </p:sp>
      <p:sp>
        <p:nvSpPr>
          <p:cNvPr id="24" name="圆角矩形 23"/>
          <p:cNvSpPr/>
          <p:nvPr/>
        </p:nvSpPr>
        <p:spPr bwMode="auto">
          <a:xfrm>
            <a:off x="334572" y="4340801"/>
            <a:ext cx="1546411" cy="322730"/>
          </a:xfrm>
          <a:prstGeom prst="roundRect">
            <a:avLst/>
          </a:prstGeom>
          <a:solidFill>
            <a:schemeClr val="accent2">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Join</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圆角矩形 24"/>
          <p:cNvSpPr/>
          <p:nvPr/>
        </p:nvSpPr>
        <p:spPr bwMode="auto">
          <a:xfrm>
            <a:off x="334572" y="4831522"/>
            <a:ext cx="1546411" cy="322730"/>
          </a:xfrm>
          <a:prstGeom prst="roundRect">
            <a:avLst/>
          </a:prstGeom>
          <a:solidFill>
            <a:schemeClr val="accent2">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Read X;</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直接箭头连接符 26"/>
          <p:cNvCxnSpPr/>
          <p:nvPr/>
        </p:nvCxnSpPr>
        <p:spPr bwMode="auto">
          <a:xfrm flipH="1">
            <a:off x="1876443" y="4526069"/>
            <a:ext cx="2792499" cy="0"/>
          </a:xfrm>
          <a:prstGeom prst="straightConnector1">
            <a:avLst/>
          </a:prstGeom>
          <a:noFill/>
          <a:ln w="9525" cap="flat" cmpd="sng" algn="ctr">
            <a:solidFill>
              <a:schemeClr val="tx1"/>
            </a:solidFill>
            <a:prstDash val="dash"/>
            <a:round/>
            <a:headEnd type="none" w="med" len="med"/>
            <a:tailEnd type="triangle"/>
          </a:ln>
          <a:effectLst/>
        </p:spPr>
      </p:cxnSp>
      <p:sp>
        <p:nvSpPr>
          <p:cNvPr id="15" name="文本框 14"/>
          <p:cNvSpPr txBox="1"/>
          <p:nvPr/>
        </p:nvSpPr>
        <p:spPr>
          <a:xfrm>
            <a:off x="6697683" y="2023261"/>
            <a:ext cx="1036478" cy="338554"/>
          </a:xfrm>
          <a:prstGeom prst="rect">
            <a:avLst/>
          </a:prstGeom>
          <a:noFill/>
        </p:spPr>
        <p:txBody>
          <a:bodyPr wrap="square" rtlCol="0">
            <a:spAutoFit/>
          </a:bodyPr>
          <a:lstStyle/>
          <a:p>
            <a:r>
              <a:rPr lang="en-US" altLang="zh-CN" sz="2000" dirty="0" smtClean="0"/>
              <a:t>X == 1</a:t>
            </a:r>
            <a:endParaRPr lang="zh-CN" altLang="en-US" sz="2000" dirty="0"/>
          </a:p>
        </p:txBody>
      </p:sp>
      <mc:AlternateContent xmlns:mc="http://schemas.openxmlformats.org/markup-compatibility/2006" xmlns:a14="http://schemas.microsoft.com/office/drawing/2010/main">
        <mc:Choice Requires="a14">
          <p:sp>
            <p:nvSpPr>
              <p:cNvPr id="20" name="文本框 19"/>
              <p:cNvSpPr txBox="1"/>
              <p:nvPr/>
            </p:nvSpPr>
            <p:spPr>
              <a:xfrm>
                <a:off x="5085963" y="4472093"/>
                <a:ext cx="4058037" cy="781752"/>
              </a:xfrm>
              <a:prstGeom prst="rect">
                <a:avLst/>
              </a:prstGeom>
              <a:noFill/>
            </p:spPr>
            <p:txBody>
              <a:bodyPr wrap="square" rtlCol="0">
                <a:spAutoFit/>
              </a:bodyPr>
              <a:lstStyle/>
              <a:p>
                <a:r>
                  <a:rPr lang="en-US" altLang="zh-CN" dirty="0" smtClean="0"/>
                  <a:t>Time(TS3) </a:t>
                </a:r>
                <a14:m>
                  <m:oMath xmlns:m="http://schemas.openxmlformats.org/officeDocument/2006/math">
                    <m:r>
                      <a:rPr lang="en-US" altLang="zh-CN" i="1">
                        <a:latin typeface="Cambria Math" panose="02040503050406030204" pitchFamily="18" charset="0"/>
                        <a:ea typeface="Cambria Math" panose="02040503050406030204" pitchFamily="18" charset="0"/>
                        <a:sym typeface="Wingdings" panose="05000000000000000000" pitchFamily="2" charset="2"/>
                      </a:rPr>
                      <m:t>≺</m:t>
                    </m:r>
                  </m:oMath>
                </a14:m>
                <a:r>
                  <a:rPr lang="zh-CN" altLang="en-US" dirty="0" smtClean="0"/>
                  <a:t> </a:t>
                </a:r>
                <a:r>
                  <a:rPr lang="en-US" altLang="zh-CN" dirty="0" smtClean="0"/>
                  <a:t>Time(TS2)  </a:t>
                </a:r>
              </a:p>
              <a:p>
                <a:r>
                  <a:rPr lang="en-US" altLang="zh-CN" dirty="0">
                    <a:sym typeface="Wingdings" panose="05000000000000000000" pitchFamily="2" charset="2"/>
                  </a:rPr>
                  <a:t> </a:t>
                </a:r>
                <a:r>
                  <a:rPr lang="en-US" altLang="zh-CN" dirty="0" smtClean="0">
                    <a:sym typeface="Wingdings" panose="05000000000000000000" pitchFamily="2" charset="2"/>
                  </a:rPr>
                  <a:t> TS2+d&gt;TS3  </a:t>
                </a:r>
              </a:p>
              <a:p>
                <a:r>
                  <a:rPr lang="en-US" altLang="zh-CN" dirty="0" smtClean="0">
                    <a:sym typeface="Wingdings" panose="05000000000000000000" pitchFamily="2" charset="2"/>
                  </a:rPr>
                  <a:t>   d &gt; TS3 – TS2</a:t>
                </a:r>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5085963" y="4472093"/>
                <a:ext cx="4058037" cy="781752"/>
              </a:xfrm>
              <a:prstGeom prst="rect">
                <a:avLst/>
              </a:prstGeom>
              <a:blipFill rotWithShape="0">
                <a:blip r:embed="rId3"/>
                <a:stretch>
                  <a:fillRect l="-751" t="-8594" b="-9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724200" y="5648168"/>
                <a:ext cx="7248215" cy="1049133"/>
              </a:xfrm>
              <a:prstGeom prst="rect">
                <a:avLst/>
              </a:prstGeom>
              <a:noFill/>
            </p:spPr>
            <p:txBody>
              <a:bodyPr wrap="square" rtlCol="0">
                <a:spAutoFit/>
              </a:bodyPr>
              <a:lstStyle/>
              <a:p>
                <a:pPr marL="0" lvl="1"/>
                <a:endParaRPr lang="en-US" altLang="zh-CN" sz="1800" dirty="0">
                  <a:sym typeface="Wingdings" panose="05000000000000000000" pitchFamily="2" charset="2"/>
                </a:endParaRPr>
              </a:p>
              <a:p>
                <a:pPr lvl="1"/>
                <a:r>
                  <a:rPr lang="en-US" altLang="zh-CN" sz="1800" dirty="0">
                    <a:sym typeface="Wingdings" panose="05000000000000000000" pitchFamily="2" charset="2"/>
                  </a:rPr>
                  <a:t>Run many times</a:t>
                </a:r>
                <a:r>
                  <a:rPr lang="en-US" altLang="zh-CN" sz="1800" dirty="0" smtClean="0">
                    <a:sym typeface="Wingdings" panose="05000000000000000000" pitchFamily="2" charset="2"/>
                  </a:rPr>
                  <a:t>: </a:t>
                </a:r>
                <a14:m>
                  <m:oMath xmlns:m="http://schemas.openxmlformats.org/officeDocument/2006/math">
                    <m:m>
                      <m:mPr>
                        <m:mcs>
                          <m:mc>
                            <m:mcPr>
                              <m:count m:val="1"/>
                              <m:mcJc m:val="center"/>
                            </m:mcPr>
                          </m:mc>
                        </m:mcs>
                        <m:ctrlPr>
                          <a:rPr lang="zh-CN" altLang="zh-CN" sz="1800" i="1">
                            <a:latin typeface="Cambria Math" panose="02040503050406030204" pitchFamily="18" charset="0"/>
                          </a:rPr>
                        </m:ctrlPr>
                      </m:mPr>
                      <m:mr>
                        <m:e>
                          <m:r>
                            <a:rPr lang="en-US" altLang="zh-CN" sz="1800" i="1">
                              <a:latin typeface="Cambria Math" panose="02040503050406030204" pitchFamily="18" charset="0"/>
                            </a:rPr>
                            <m:t>𝑚𝑎𝑥</m:t>
                          </m:r>
                        </m:e>
                      </m:mr>
                      <m:mr>
                        <m:e>
                          <m:r>
                            <a:rPr lang="en-US" altLang="zh-CN" sz="1800" i="1">
                              <a:latin typeface="Cambria Math" panose="02040503050406030204" pitchFamily="18" charset="0"/>
                            </a:rPr>
                            <m:t>𝑖</m:t>
                          </m:r>
                        </m:e>
                      </m:mr>
                    </m:m>
                    <m:d>
                      <m:dPr>
                        <m:ctrlPr>
                          <a:rPr lang="zh-CN"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3</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2</m:t>
                            </m:r>
                          </m:e>
                          <m:sub>
                            <m:r>
                              <a:rPr lang="en-US" altLang="zh-CN" sz="1800" i="1">
                                <a:latin typeface="Cambria Math" panose="02040503050406030204" pitchFamily="18" charset="0"/>
                              </a:rPr>
                              <m:t>𝑖</m:t>
                            </m:r>
                          </m:sub>
                        </m:sSub>
                      </m:e>
                    </m:d>
                    <m:r>
                      <a:rPr lang="en-US" altLang="zh-CN" sz="1800">
                        <a:latin typeface="Cambria Math" panose="02040503050406030204" pitchFamily="18" charset="0"/>
                      </a:rPr>
                      <m:t>&lt;</m:t>
                    </m:r>
                    <m:r>
                      <m:rPr>
                        <m:sty m:val="p"/>
                      </m:rPr>
                      <a:rPr lang="en-US" altLang="zh-CN" sz="1800">
                        <a:latin typeface="Cambria Math" panose="02040503050406030204" pitchFamily="18" charset="0"/>
                      </a:rPr>
                      <m:t>d</m:t>
                    </m:r>
                    <m:r>
                      <a:rPr lang="en-US" altLang="zh-CN" sz="1800">
                        <a:latin typeface="Cambria Math" panose="02040503050406030204" pitchFamily="18" charset="0"/>
                      </a:rPr>
                      <m:t>&lt; </m:t>
                    </m:r>
                    <m:m>
                      <m:mPr>
                        <m:mcs>
                          <m:mc>
                            <m:mcPr>
                              <m:count m:val="1"/>
                              <m:mcJc m:val="center"/>
                            </m:mcPr>
                          </m:mc>
                        </m:mcs>
                        <m:ctrlPr>
                          <a:rPr lang="zh-CN" altLang="zh-CN" sz="1800" i="1">
                            <a:latin typeface="Cambria Math" panose="02040503050406030204" pitchFamily="18" charset="0"/>
                          </a:rPr>
                        </m:ctrlPr>
                      </m:mPr>
                      <m:mr>
                        <m:e>
                          <m:r>
                            <a:rPr lang="en-US" altLang="zh-CN" sz="1800" i="1">
                              <a:latin typeface="Cambria Math" panose="02040503050406030204" pitchFamily="18" charset="0"/>
                            </a:rPr>
                            <m:t>𝑚𝑖𝑛</m:t>
                          </m:r>
                        </m:e>
                      </m:mr>
                      <m:mr>
                        <m:e>
                          <m:r>
                            <a:rPr lang="en-US" altLang="zh-CN" sz="1800" i="1">
                              <a:latin typeface="Cambria Math" panose="02040503050406030204" pitchFamily="18" charset="0"/>
                            </a:rPr>
                            <m:t>𝑖</m:t>
                          </m:r>
                        </m:e>
                      </m:mr>
                    </m:m>
                    <m:d>
                      <m:dPr>
                        <m:ctrlPr>
                          <a:rPr lang="zh-CN"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4</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1</m:t>
                            </m:r>
                          </m:e>
                          <m:sub>
                            <m:r>
                              <a:rPr lang="en-US" altLang="zh-CN" sz="1800" i="1">
                                <a:latin typeface="Cambria Math" panose="02040503050406030204" pitchFamily="18" charset="0"/>
                              </a:rPr>
                              <m:t>𝑖</m:t>
                            </m:r>
                          </m:sub>
                        </m:sSub>
                      </m:e>
                    </m:d>
                  </m:oMath>
                </a14:m>
                <a:endParaRPr lang="en-US" altLang="zh-CN" sz="1800" dirty="0">
                  <a:sym typeface="Wingdings" panose="05000000000000000000" pitchFamily="2" charset="2"/>
                </a:endParaRPr>
              </a:p>
              <a:p>
                <a:endParaRPr lang="zh-CN" altLang="en-US" sz="18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724200" y="5648168"/>
                <a:ext cx="7248215" cy="104913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724200" y="5200696"/>
                <a:ext cx="7248215" cy="812530"/>
              </a:xfrm>
              <a:prstGeom prst="rect">
                <a:avLst/>
              </a:prstGeom>
              <a:noFill/>
            </p:spPr>
            <p:txBody>
              <a:bodyPr wrap="square" rtlCol="0">
                <a:spAutoFit/>
              </a:bodyPr>
              <a:lstStyle/>
              <a:p>
                <a:pPr marL="0" lvl="1"/>
                <a:r>
                  <a:rPr lang="en-US" altLang="zh-CN" sz="1800" dirty="0" smtClean="0">
                    <a:sym typeface="Wingdings" panose="05000000000000000000" pitchFamily="2" charset="2"/>
                  </a:rPr>
                  <a:t> </a:t>
                </a:r>
                <a:endParaRPr lang="en-US" altLang="zh-CN" sz="1800" b="1" dirty="0">
                  <a:sym typeface="Wingdings" panose="05000000000000000000" pitchFamily="2" charset="2"/>
                </a:endParaRPr>
              </a:p>
              <a:p>
                <a:pPr lvl="1"/>
                <a14:m>
                  <m:oMathPara xmlns:m="http://schemas.openxmlformats.org/officeDocument/2006/math">
                    <m:oMathParaPr>
                      <m:jc m:val="centerGroup"/>
                    </m:oMathParaPr>
                    <m:oMath xmlns:m="http://schemas.openxmlformats.org/officeDocument/2006/math">
                      <m:d>
                        <m:dPr>
                          <m:ctrlPr>
                            <a:rPr lang="zh-CN"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3</m:t>
                              </m:r>
                            </m:e>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2</m:t>
                              </m:r>
                            </m:e>
                            <m:sub/>
                          </m:sSub>
                        </m:e>
                      </m:d>
                      <m:r>
                        <a:rPr lang="en-US" altLang="zh-CN" sz="1800">
                          <a:latin typeface="Cambria Math" panose="02040503050406030204" pitchFamily="18" charset="0"/>
                        </a:rPr>
                        <m:t>&lt;</m:t>
                      </m:r>
                      <m:r>
                        <m:rPr>
                          <m:sty m:val="p"/>
                        </m:rPr>
                        <a:rPr lang="en-US" altLang="zh-CN" sz="1800">
                          <a:latin typeface="Cambria Math" panose="02040503050406030204" pitchFamily="18" charset="0"/>
                        </a:rPr>
                        <m:t>d</m:t>
                      </m:r>
                      <m:r>
                        <a:rPr lang="en-US" altLang="zh-CN" sz="1800">
                          <a:latin typeface="Cambria Math" panose="02040503050406030204" pitchFamily="18" charset="0"/>
                        </a:rPr>
                        <m:t>&lt; </m:t>
                      </m:r>
                      <m:d>
                        <m:dPr>
                          <m:ctrlPr>
                            <a:rPr lang="zh-CN"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4</m:t>
                              </m:r>
                            </m:e>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𝑇𝑆</m:t>
                              </m:r>
                              <m:r>
                                <a:rPr lang="en-US" altLang="zh-CN" sz="1800" i="1">
                                  <a:latin typeface="Cambria Math" panose="02040503050406030204" pitchFamily="18" charset="0"/>
                                </a:rPr>
                                <m:t>1</m:t>
                              </m:r>
                            </m:e>
                            <m:sub/>
                          </m:sSub>
                        </m:e>
                      </m:d>
                    </m:oMath>
                  </m:oMathPara>
                </a14:m>
                <a:endParaRPr lang="en-US" altLang="zh-CN" sz="1800" dirty="0">
                  <a:sym typeface="Wingdings" panose="05000000000000000000" pitchFamily="2" charset="2"/>
                </a:endParaRPr>
              </a:p>
              <a:p>
                <a:endParaRPr lang="zh-CN" altLang="en-US" sz="180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724200" y="5200696"/>
                <a:ext cx="7248215" cy="812530"/>
              </a:xfrm>
              <a:prstGeom prst="rect">
                <a:avLst/>
              </a:prstGeom>
              <a:blipFill rotWithShape="0">
                <a:blip r:embed="rId5"/>
                <a:stretch>
                  <a:fillRect/>
                </a:stretch>
              </a:blipFill>
            </p:spPr>
            <p:txBody>
              <a:bodyPr/>
              <a:lstStyle/>
              <a:p>
                <a:r>
                  <a:rPr lang="zh-CN" altLang="en-US">
                    <a:noFill/>
                  </a:rPr>
                  <a:t> </a:t>
                </a:r>
              </a:p>
            </p:txBody>
          </p:sp>
        </mc:Fallback>
      </mc:AlternateContent>
      <p:sp>
        <p:nvSpPr>
          <p:cNvPr id="7" name="内容占位符 6"/>
          <p:cNvSpPr>
            <a:spLocks noGrp="1"/>
          </p:cNvSpPr>
          <p:nvPr>
            <p:ph idx="1"/>
          </p:nvPr>
        </p:nvSpPr>
        <p:spPr/>
        <p:txBody>
          <a:bodyPr/>
          <a:lstStyle/>
          <a:p>
            <a:endParaRPr lang="zh-CN" altLang="en-US"/>
          </a:p>
        </p:txBody>
      </p:sp>
    </p:spTree>
    <p:extLst>
      <p:ext uri="{BB962C8B-B14F-4D97-AF65-F5344CB8AC3E}">
        <p14:creationId xmlns:p14="http://schemas.microsoft.com/office/powerpoint/2010/main" val="1038719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4.07407E-6 L 0.46563 0.06412 " pathEditMode="relative" rAng="0" ptsTypes="AA">
                                      <p:cBhvr>
                                        <p:cTn id="6" dur="2000" fill="hold"/>
                                        <p:tgtEl>
                                          <p:spTgt spid="10"/>
                                        </p:tgtEl>
                                        <p:attrNameLst>
                                          <p:attrName>ppt_x</p:attrName>
                                          <p:attrName>ppt_y</p:attrName>
                                        </p:attrNameLst>
                                      </p:cBhvr>
                                      <p:rCtr x="23281" y="3194"/>
                                    </p:animMotion>
                                  </p:childTnLst>
                                </p:cTn>
                              </p:par>
                              <p:par>
                                <p:cTn id="7" presetID="42" presetClass="path" presetSubtype="0" accel="50000" decel="50000" fill="hold" grpId="0" nodeType="withEffect">
                                  <p:stCondLst>
                                    <p:cond delay="0"/>
                                  </p:stCondLst>
                                  <p:childTnLst>
                                    <p:animMotion origin="layout" path="M -2.77778E-7 2.59259E-6 L 0.27274 -0.00209 " pathEditMode="relative" rAng="0" ptsTypes="AA">
                                      <p:cBhvr>
                                        <p:cTn id="8" dur="2000" fill="hold"/>
                                        <p:tgtEl>
                                          <p:spTgt spid="13"/>
                                        </p:tgtEl>
                                        <p:attrNameLst>
                                          <p:attrName>ppt_x</p:attrName>
                                          <p:attrName>ppt_y</p:attrName>
                                        </p:attrNameLst>
                                      </p:cBhvr>
                                      <p:rCtr x="13628" y="-116"/>
                                    </p:animMotion>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grpId="0" nodeType="clickEffect">
                                  <p:stCondLst>
                                    <p:cond delay="0"/>
                                  </p:stCondLst>
                                  <p:childTnLst>
                                    <p:animMotion origin="layout" path="M -2.77778E-7 -2.22222E-6 L 0.27517 -0.00185 " pathEditMode="relative" rAng="0" ptsTypes="AA">
                                      <p:cBhvr>
                                        <p:cTn id="12" dur="2000" fill="hold"/>
                                        <p:tgtEl>
                                          <p:spTgt spid="14"/>
                                        </p:tgtEl>
                                        <p:attrNameLst>
                                          <p:attrName>ppt_x</p:attrName>
                                          <p:attrName>ppt_y</p:attrName>
                                        </p:attrNameLst>
                                      </p:cBhvr>
                                      <p:rCtr x="13750" y="-93"/>
                                    </p:animMotion>
                                  </p:childTnLst>
                                </p:cTn>
                              </p:par>
                              <p:par>
                                <p:cTn id="13" presetID="42" presetClass="path" presetSubtype="0" accel="50000" decel="50000" fill="hold" grpId="0" nodeType="withEffect">
                                  <p:stCondLst>
                                    <p:cond delay="0"/>
                                  </p:stCondLst>
                                  <p:childTnLst>
                                    <p:animMotion origin="layout" path="M -5.55556E-7 -2.22222E-6 L 0.46372 0.06134 " pathEditMode="relative" rAng="0" ptsTypes="AA">
                                      <p:cBhvr>
                                        <p:cTn id="14" dur="2000" fill="hold"/>
                                        <p:tgtEl>
                                          <p:spTgt spid="12"/>
                                        </p:tgtEl>
                                        <p:attrNameLst>
                                          <p:attrName>ppt_x</p:attrName>
                                          <p:attrName>ppt_y</p:attrName>
                                        </p:attrNameLst>
                                      </p:cBhvr>
                                      <p:rCtr x="23177" y="305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20" grpId="0"/>
      <p:bldP spid="23"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0138" y="128588"/>
            <a:ext cx="8043862" cy="638175"/>
          </a:xfrm>
        </p:spPr>
        <p:txBody>
          <a:bodyPr/>
          <a:lstStyle/>
          <a:p>
            <a:r>
              <a:rPr lang="en-US" altLang="zh-CN" dirty="0">
                <a:solidFill>
                  <a:srgbClr val="C00000"/>
                </a:solidFill>
              </a:rPr>
              <a:t>Scheme </a:t>
            </a:r>
            <a:r>
              <a:rPr lang="en-US" altLang="zh-CN" dirty="0" smtClean="0">
                <a:solidFill>
                  <a:srgbClr val="C00000"/>
                </a:solidFill>
              </a:rPr>
              <a:t>2: Statistical Testing</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lvl="1"/>
            <a:r>
              <a:rPr lang="en-US" altLang="zh-CN" dirty="0" smtClean="0"/>
              <a:t>If Thread 1 &amp; Thread 2 read local clocks at the same time</a:t>
            </a:r>
            <a:br>
              <a:rPr lang="en-US" altLang="zh-CN" dirty="0" smtClean="0"/>
            </a:br>
            <a:r>
              <a:rPr lang="en-US" altLang="zh-CN" dirty="0" smtClean="0">
                <a:sym typeface="Wingdings" panose="05000000000000000000" pitchFamily="2" charset="2"/>
              </a:rPr>
              <a:t> d = TS2 – TS1</a:t>
            </a:r>
          </a:p>
          <a:p>
            <a:pPr lvl="2"/>
            <a:r>
              <a:rPr lang="en-US" altLang="zh-CN" dirty="0" smtClean="0">
                <a:sym typeface="Wingdings" panose="05000000000000000000" pitchFamily="2" charset="2"/>
              </a:rPr>
              <a:t>This is </a:t>
            </a:r>
            <a:r>
              <a:rPr lang="en-US" altLang="zh-CN" b="1" dirty="0" smtClean="0">
                <a:solidFill>
                  <a:srgbClr val="FF0000"/>
                </a:solidFill>
                <a:sym typeface="Wingdings" panose="05000000000000000000" pitchFamily="2" charset="2"/>
              </a:rPr>
              <a:t>WHAT WE WANT</a:t>
            </a:r>
            <a:r>
              <a:rPr lang="en-US" altLang="zh-CN" dirty="0" smtClean="0">
                <a:sym typeface="Wingdings" panose="05000000000000000000" pitchFamily="2" charset="2"/>
              </a:rPr>
              <a:t>!</a:t>
            </a:r>
            <a:endParaRPr lang="en-US" altLang="zh-CN" dirty="0" smtClean="0"/>
          </a:p>
          <a:p>
            <a:pPr lvl="2"/>
            <a:endParaRPr lang="zh-CN" altLang="en-US" dirty="0"/>
          </a:p>
        </p:txBody>
      </p:sp>
      <p:cxnSp>
        <p:nvCxnSpPr>
          <p:cNvPr id="4" name="直接箭头连接符 3"/>
          <p:cNvCxnSpPr/>
          <p:nvPr/>
        </p:nvCxnSpPr>
        <p:spPr bwMode="auto">
          <a:xfrm flipH="1">
            <a:off x="4624891" y="2011991"/>
            <a:ext cx="1" cy="2144270"/>
          </a:xfrm>
          <a:prstGeom prst="straightConnector1">
            <a:avLst/>
          </a:prstGeom>
          <a:noFill/>
          <a:ln w="9525" cap="flat" cmpd="sng" algn="ctr">
            <a:solidFill>
              <a:schemeClr val="tx1"/>
            </a:solidFill>
            <a:prstDash val="dash"/>
            <a:round/>
            <a:headEnd type="none" w="med" len="med"/>
            <a:tailEnd type="triangle"/>
          </a:ln>
          <a:effectLst/>
        </p:spPr>
      </p:cxnSp>
      <p:sp>
        <p:nvSpPr>
          <p:cNvPr id="5" name="文本框 4"/>
          <p:cNvSpPr txBox="1"/>
          <p:nvPr/>
        </p:nvSpPr>
        <p:spPr>
          <a:xfrm>
            <a:off x="4122186" y="1710766"/>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6" name="文本框 5"/>
          <p:cNvSpPr txBox="1"/>
          <p:nvPr/>
        </p:nvSpPr>
        <p:spPr>
          <a:xfrm>
            <a:off x="5902276" y="1724415"/>
            <a:ext cx="1005403" cy="289310"/>
          </a:xfrm>
          <a:prstGeom prst="rect">
            <a:avLst/>
          </a:prstGeom>
          <a:noFill/>
        </p:spPr>
        <p:txBody>
          <a:bodyPr wrap="none" rtlCol="0">
            <a:spAutoFit/>
          </a:bodyPr>
          <a:lstStyle/>
          <a:p>
            <a:r>
              <a:rPr lang="en-US" altLang="zh-CN" dirty="0" smtClean="0"/>
              <a:t>Thread 2</a:t>
            </a:r>
            <a:endParaRPr lang="zh-CN" altLang="en-US" dirty="0"/>
          </a:p>
        </p:txBody>
      </p:sp>
      <p:cxnSp>
        <p:nvCxnSpPr>
          <p:cNvPr id="8" name="直接箭头连接符 7"/>
          <p:cNvCxnSpPr/>
          <p:nvPr/>
        </p:nvCxnSpPr>
        <p:spPr bwMode="auto">
          <a:xfrm flipH="1">
            <a:off x="6404979" y="2025640"/>
            <a:ext cx="1" cy="2130621"/>
          </a:xfrm>
          <a:prstGeom prst="straightConnector1">
            <a:avLst/>
          </a:prstGeom>
          <a:noFill/>
          <a:ln w="9525" cap="flat" cmpd="sng" algn="ctr">
            <a:solidFill>
              <a:schemeClr val="tx1"/>
            </a:solidFill>
            <a:prstDash val="dash"/>
            <a:round/>
            <a:headEnd type="none" w="med" len="med"/>
            <a:tailEnd type="triangle"/>
          </a:ln>
          <a:effectLst/>
        </p:spPr>
      </p:cxnSp>
      <p:sp>
        <p:nvSpPr>
          <p:cNvPr id="10" name="圆角矩形 9"/>
          <p:cNvSpPr/>
          <p:nvPr/>
        </p:nvSpPr>
        <p:spPr bwMode="auto">
          <a:xfrm>
            <a:off x="5629531" y="3305604"/>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TS2 </a:t>
            </a:r>
            <a:r>
              <a:rPr lang="en-US" altLang="zh-CN" sz="1400" dirty="0">
                <a:sym typeface="Wingdings" panose="05000000000000000000" pitchFamily="2" charset="2"/>
              </a:rPr>
              <a:t> RdLC;</a:t>
            </a:r>
            <a:endParaRPr lang="zh-CN" altLang="en-US" sz="1400" dirty="0"/>
          </a:p>
        </p:txBody>
      </p:sp>
      <p:sp>
        <p:nvSpPr>
          <p:cNvPr id="11" name="圆角矩形 10"/>
          <p:cNvSpPr/>
          <p:nvPr/>
        </p:nvSpPr>
        <p:spPr bwMode="auto">
          <a:xfrm>
            <a:off x="3840307" y="3298391"/>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TS1 </a:t>
            </a:r>
            <a:r>
              <a:rPr lang="en-US" altLang="zh-CN" sz="1400" dirty="0">
                <a:sym typeface="Wingdings" panose="05000000000000000000" pitchFamily="2" charset="2"/>
              </a:rPr>
              <a:t> RdLC</a:t>
            </a:r>
            <a:r>
              <a:rPr lang="en-US" altLang="zh-CN" sz="1400" dirty="0" smtClean="0">
                <a:sym typeface="Wingdings" panose="05000000000000000000" pitchFamily="2" charset="2"/>
              </a:rPr>
              <a:t>;</a:t>
            </a:r>
            <a:endParaRPr lang="zh-CN" altLang="en-US" sz="1400" dirty="0"/>
          </a:p>
        </p:txBody>
      </p:sp>
      <p:sp>
        <p:nvSpPr>
          <p:cNvPr id="13" name="圆角矩形 12"/>
          <p:cNvSpPr/>
          <p:nvPr/>
        </p:nvSpPr>
        <p:spPr bwMode="auto">
          <a:xfrm>
            <a:off x="5629532" y="2488465"/>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a:t>while(!flag);</a:t>
            </a:r>
            <a:endParaRPr lang="zh-CN" altLang="en-US" sz="1400" dirty="0"/>
          </a:p>
        </p:txBody>
      </p:sp>
      <p:sp>
        <p:nvSpPr>
          <p:cNvPr id="14" name="圆角矩形 13"/>
          <p:cNvSpPr/>
          <p:nvPr/>
        </p:nvSpPr>
        <p:spPr bwMode="auto">
          <a:xfrm>
            <a:off x="3855755" y="247408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sz="1400" dirty="0" smtClean="0"/>
              <a:t>while(!flag);</a:t>
            </a:r>
            <a:endParaRPr kumimoji="0" lang="zh-CN" alt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直接箭头连接符 14"/>
          <p:cNvCxnSpPr>
            <a:stCxn id="16" idx="2"/>
          </p:cNvCxnSpPr>
          <p:nvPr/>
        </p:nvCxnSpPr>
        <p:spPr bwMode="auto">
          <a:xfrm>
            <a:off x="2839299" y="2002348"/>
            <a:ext cx="3" cy="2153913"/>
          </a:xfrm>
          <a:prstGeom prst="straightConnector1">
            <a:avLst/>
          </a:prstGeom>
          <a:noFill/>
          <a:ln w="9525" cap="flat" cmpd="sng" algn="ctr">
            <a:solidFill>
              <a:schemeClr val="tx1"/>
            </a:solidFill>
            <a:prstDash val="dash"/>
            <a:round/>
            <a:headEnd type="none" w="med" len="med"/>
            <a:tailEnd type="triangle"/>
          </a:ln>
          <a:effectLst/>
        </p:spPr>
      </p:cxnSp>
      <p:sp>
        <p:nvSpPr>
          <p:cNvPr id="16" name="文本框 15"/>
          <p:cNvSpPr txBox="1"/>
          <p:nvPr/>
        </p:nvSpPr>
        <p:spPr>
          <a:xfrm>
            <a:off x="2336597" y="1713038"/>
            <a:ext cx="1005403" cy="289310"/>
          </a:xfrm>
          <a:prstGeom prst="rect">
            <a:avLst/>
          </a:prstGeom>
          <a:noFill/>
        </p:spPr>
        <p:txBody>
          <a:bodyPr wrap="none" rtlCol="0">
            <a:spAutoFit/>
          </a:bodyPr>
          <a:lstStyle/>
          <a:p>
            <a:r>
              <a:rPr lang="en-US" altLang="zh-CN" dirty="0" smtClean="0"/>
              <a:t>Thread 0</a:t>
            </a:r>
            <a:endParaRPr lang="zh-CN" altLang="en-US" dirty="0"/>
          </a:p>
        </p:txBody>
      </p:sp>
      <p:sp>
        <p:nvSpPr>
          <p:cNvPr id="17" name="圆角矩形 16"/>
          <p:cNvSpPr/>
          <p:nvPr/>
        </p:nvSpPr>
        <p:spPr bwMode="auto">
          <a:xfrm>
            <a:off x="2068366" y="2864532"/>
            <a:ext cx="1546411" cy="322730"/>
          </a:xfrm>
          <a:prstGeom prst="roundRect">
            <a:avLst/>
          </a:prstGeom>
          <a:solidFill>
            <a:schemeClr val="accent2">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flag</a:t>
            </a:r>
            <a:r>
              <a:rPr kumimoji="0" lang="en-US" altLang="zh-CN" sz="1600" b="0" i="0" u="none" strike="noStrike" cap="none" normalizeH="0" dirty="0" smtClean="0">
                <a:ln>
                  <a:noFill/>
                </a:ln>
                <a:solidFill>
                  <a:schemeClr val="tx1"/>
                </a:solidFill>
                <a:effectLst/>
                <a:latin typeface="Arial" pitchFamily="34" charset="0"/>
                <a:cs typeface="Arial" pitchFamily="34" charset="0"/>
              </a:rPr>
              <a:t> = 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83218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3" grpId="0" animBg="1"/>
      <p:bldP spid="14"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Scheme </a:t>
            </a:r>
            <a:r>
              <a:rPr lang="en-US" altLang="zh-CN" dirty="0" smtClean="0">
                <a:solidFill>
                  <a:srgbClr val="C00000"/>
                </a:solidFill>
              </a:rPr>
              <a:t>2: </a:t>
            </a:r>
            <a:r>
              <a:rPr lang="en-US" altLang="zh-CN" dirty="0">
                <a:solidFill>
                  <a:srgbClr val="C00000"/>
                </a:solidFill>
              </a:rPr>
              <a:t>Statistical Testing</a:t>
            </a:r>
            <a:endParaRPr lang="zh-CN" altLang="en-US" dirty="0"/>
          </a:p>
        </p:txBody>
      </p:sp>
      <p:sp>
        <p:nvSpPr>
          <p:cNvPr id="3" name="内容占位符 2"/>
          <p:cNvSpPr>
            <a:spLocks noGrp="1"/>
          </p:cNvSpPr>
          <p:nvPr>
            <p:ph idx="1"/>
          </p:nvPr>
        </p:nvSpPr>
        <p:spPr/>
        <p:txBody>
          <a:bodyPr/>
          <a:lstStyle/>
          <a:p>
            <a:r>
              <a:rPr lang="en-US" altLang="zh-CN" dirty="0" smtClean="0"/>
              <a:t>However, things are different in practice…</a:t>
            </a:r>
          </a:p>
          <a:p>
            <a:pPr marL="457200" lvl="1" indent="0">
              <a:buNone/>
            </a:pPr>
            <a:r>
              <a:rPr lang="en-US" altLang="zh-CN" dirty="0" smtClean="0"/>
              <a:t>(1)Thread1 and Thread2 may </a:t>
            </a:r>
            <a:r>
              <a:rPr lang="en-US" altLang="zh-CN" dirty="0" smtClean="0">
                <a:solidFill>
                  <a:srgbClr val="FF0000"/>
                </a:solidFill>
              </a:rPr>
              <a:t>not execute the same instruction </a:t>
            </a:r>
            <a:r>
              <a:rPr lang="en-US" altLang="zh-CN" dirty="0" smtClean="0"/>
              <a:t>when Thread0 sets “flag”.</a:t>
            </a:r>
            <a:endParaRPr lang="en-US" altLang="zh-CN" dirty="0" smtClean="0">
              <a:solidFill>
                <a:srgbClr val="FF0000"/>
              </a:solidFill>
            </a:endParaRPr>
          </a:p>
          <a:p>
            <a:pPr marL="457200" lvl="1" indent="0">
              <a:buNone/>
            </a:pPr>
            <a:r>
              <a:rPr lang="en-US" altLang="zh-CN" dirty="0" smtClean="0"/>
              <a:t>(2)Cache coherence protocol will delay one thread</a:t>
            </a:r>
          </a:p>
          <a:p>
            <a:pPr marL="914400" lvl="2" indent="0">
              <a:buNone/>
            </a:pPr>
            <a:r>
              <a:rPr lang="en-US" altLang="zh-CN" dirty="0" smtClean="0"/>
              <a:t>when two cores read the same invalid cache line, they will get the data </a:t>
            </a:r>
            <a:r>
              <a:rPr lang="en-US" altLang="zh-CN" dirty="0" smtClean="0">
                <a:solidFill>
                  <a:srgbClr val="FF0000"/>
                </a:solidFill>
              </a:rPr>
              <a:t>serially</a:t>
            </a:r>
          </a:p>
          <a:p>
            <a:pPr marL="914400" lvl="2" indent="0">
              <a:buNone/>
            </a:pPr>
            <a:endParaRPr lang="en-US" altLang="zh-CN" dirty="0" smtClean="0">
              <a:solidFill>
                <a:srgbClr val="FF0000"/>
              </a:solidFill>
            </a:endParaRPr>
          </a:p>
          <a:p>
            <a:pPr marL="457200" lvl="1" indent="0">
              <a:buNone/>
            </a:pPr>
            <a:r>
              <a:rPr lang="en-US" altLang="zh-CN" dirty="0" smtClean="0"/>
              <a:t>(3)</a:t>
            </a:r>
            <a:r>
              <a:rPr lang="en-US" altLang="zh-CN" dirty="0" smtClean="0">
                <a:solidFill>
                  <a:srgbClr val="FF0000"/>
                </a:solidFill>
              </a:rPr>
              <a:t>Scheduling </a:t>
            </a:r>
            <a:r>
              <a:rPr lang="en-US" altLang="zh-CN" dirty="0" smtClean="0">
                <a:solidFill>
                  <a:schemeClr val="tx1"/>
                </a:solidFill>
              </a:rPr>
              <a:t>and</a:t>
            </a:r>
            <a:r>
              <a:rPr lang="en-US" altLang="zh-CN" dirty="0" smtClean="0">
                <a:solidFill>
                  <a:srgbClr val="FF0000"/>
                </a:solidFill>
              </a:rPr>
              <a:t> Interruption </a:t>
            </a:r>
            <a:r>
              <a:rPr lang="en-US" altLang="zh-CN" dirty="0" smtClean="0">
                <a:solidFill>
                  <a:schemeClr val="tx1"/>
                </a:solidFill>
              </a:rPr>
              <a:t>may occur between while loop and RdLC</a:t>
            </a:r>
          </a:p>
          <a:p>
            <a:pPr marL="457200" lvl="1" indent="0">
              <a:buNone/>
            </a:pPr>
            <a:endParaRPr lang="en-US" altLang="zh-CN" dirty="0" smtClean="0">
              <a:solidFill>
                <a:schemeClr val="tx1"/>
              </a:solidFill>
            </a:endParaRPr>
          </a:p>
          <a:p>
            <a:pPr marL="457200" lvl="1" indent="0">
              <a:buNone/>
            </a:pPr>
            <a:r>
              <a:rPr lang="en-US" altLang="zh-CN" dirty="0" smtClean="0"/>
              <a:t>(4)</a:t>
            </a:r>
            <a:r>
              <a:rPr lang="en-US" altLang="zh-CN" dirty="0" err="1" smtClean="0">
                <a:solidFill>
                  <a:srgbClr val="FF0000"/>
                </a:solidFill>
              </a:rPr>
              <a:t>ICache</a:t>
            </a:r>
            <a:r>
              <a:rPr lang="en-US" altLang="zh-CN" dirty="0" smtClean="0">
                <a:solidFill>
                  <a:srgbClr val="FF0000"/>
                </a:solidFill>
              </a:rPr>
              <a:t> Miss </a:t>
            </a:r>
            <a:r>
              <a:rPr lang="en-US" altLang="zh-CN" dirty="0" smtClean="0">
                <a:solidFill>
                  <a:schemeClr val="tx1"/>
                </a:solidFill>
              </a:rPr>
              <a:t>or </a:t>
            </a:r>
            <a:r>
              <a:rPr lang="en-US" altLang="zh-CN" dirty="0" smtClean="0">
                <a:solidFill>
                  <a:srgbClr val="FF0000"/>
                </a:solidFill>
              </a:rPr>
              <a:t>Page Fault </a:t>
            </a:r>
            <a:r>
              <a:rPr lang="en-US" altLang="zh-CN" dirty="0" smtClean="0">
                <a:solidFill>
                  <a:schemeClr val="tx1"/>
                </a:solidFill>
              </a:rPr>
              <a:t>may occur when thread exits the loop</a:t>
            </a:r>
          </a:p>
          <a:p>
            <a:pPr lvl="1"/>
            <a:endParaRPr lang="zh-CN" altLang="en-US" dirty="0">
              <a:solidFill>
                <a:schemeClr val="tx1"/>
              </a:solidFill>
            </a:endParaRPr>
          </a:p>
        </p:txBody>
      </p:sp>
      <p:sp>
        <p:nvSpPr>
          <p:cNvPr id="5" name="云形标注 4"/>
          <p:cNvSpPr/>
          <p:nvPr/>
        </p:nvSpPr>
        <p:spPr bwMode="auto">
          <a:xfrm>
            <a:off x="4914883" y="3235887"/>
            <a:ext cx="3028114" cy="996286"/>
          </a:xfrm>
          <a:prstGeom prst="cloudCallout">
            <a:avLst>
              <a:gd name="adj1" fmla="val -74624"/>
              <a:gd name="adj2" fmla="val 14832"/>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indent="-342900" algn="ctr"/>
            <a:r>
              <a:rPr lang="en-US" altLang="zh-CN" sz="1800" dirty="0" smtClean="0"/>
              <a:t>with the help of kernel module </a:t>
            </a:r>
            <a:endParaRPr lang="zh-CN" altLang="en-US" sz="1800" dirty="0"/>
          </a:p>
        </p:txBody>
      </p:sp>
      <p:sp>
        <p:nvSpPr>
          <p:cNvPr id="6" name="云形标注 5"/>
          <p:cNvSpPr/>
          <p:nvPr/>
        </p:nvSpPr>
        <p:spPr bwMode="auto">
          <a:xfrm>
            <a:off x="4622593" y="4873207"/>
            <a:ext cx="3612693" cy="996286"/>
          </a:xfrm>
          <a:prstGeom prst="cloudCallout">
            <a:avLst>
              <a:gd name="adj1" fmla="val -73186"/>
              <a:gd name="adj2" fmla="val -30373"/>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indent="-342900" algn="ctr"/>
            <a:r>
              <a:rPr lang="en-US" altLang="zh-CN" sz="1800" dirty="0" smtClean="0"/>
              <a:t>put while loop and RdLC in the same cache line</a:t>
            </a:r>
            <a:endParaRPr lang="zh-CN" altLang="en-US" sz="1800" dirty="0"/>
          </a:p>
        </p:txBody>
      </p:sp>
    </p:spTree>
    <p:extLst>
      <p:ext uri="{BB962C8B-B14F-4D97-AF65-F5344CB8AC3E}">
        <p14:creationId xmlns:p14="http://schemas.microsoft.com/office/powerpoint/2010/main" val="143491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Scheme </a:t>
            </a:r>
            <a:r>
              <a:rPr lang="en-US" altLang="zh-CN" dirty="0" smtClean="0">
                <a:solidFill>
                  <a:srgbClr val="C00000"/>
                </a:solidFill>
              </a:rPr>
              <a:t>2: </a:t>
            </a:r>
            <a:r>
              <a:rPr lang="en-US" altLang="zh-CN" dirty="0">
                <a:solidFill>
                  <a:srgbClr val="C00000"/>
                </a:solidFill>
              </a:rPr>
              <a:t>Statistical Testing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93624" y="957532"/>
                <a:ext cx="8425833" cy="2471468"/>
              </a:xfrm>
            </p:spPr>
            <p:txBody>
              <a:bodyPr/>
              <a:lstStyle/>
              <a:p>
                <a:r>
                  <a:rPr lang="en-US" altLang="zh-CN" dirty="0" smtClean="0"/>
                  <a:t>Because of impact of factor (1) and (2), in </a:t>
                </a:r>
                <a:r>
                  <a:rPr lang="en-US" altLang="zh-CN" dirty="0"/>
                  <a:t>i-th </a:t>
                </a:r>
                <a:r>
                  <a:rPr lang="en-US" altLang="zh-CN" dirty="0" smtClean="0"/>
                  <a:t>run, we have:</a:t>
                </a:r>
                <a:br>
                  <a:rPr lang="en-US" altLang="zh-CN" dirty="0" smtClean="0"/>
                </a:b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𝑇𝑆</m:t>
                        </m:r>
                        <m:r>
                          <a:rPr lang="en-US" altLang="zh-CN" i="1">
                            <a:latin typeface="Cambria Math" panose="02040503050406030204" pitchFamily="18" charset="0"/>
                          </a:rPr>
                          <m:t>2</m:t>
                        </m:r>
                      </m:e>
                      <m:sub>
                        <m:r>
                          <a:rPr lang="en-US" altLang="zh-CN" i="1">
                            <a:latin typeface="Cambria Math" panose="02040503050406030204" pitchFamily="18" charset="0"/>
                          </a:rPr>
                          <m:t>𝑖</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𝑇𝑆</m:t>
                        </m:r>
                        <m:r>
                          <a:rPr lang="en-US" altLang="zh-CN" i="1">
                            <a:latin typeface="Cambria Math" panose="02040503050406030204" pitchFamily="18" charset="0"/>
                          </a:rPr>
                          <m:t>1</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𝑑</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𝛿</m:t>
                        </m:r>
                      </m:e>
                      <m:sub>
                        <m:r>
                          <a:rPr lang="en-US" altLang="zh-CN" i="1">
                            <a:latin typeface="Cambria Math" panose="02040503050406030204" pitchFamily="18" charset="0"/>
                          </a:rPr>
                          <m:t>𝑖</m:t>
                        </m:r>
                      </m:sub>
                    </m:sSub>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Ι</m:t>
                        </m:r>
                      </m:e>
                      <m:sub>
                        <m:r>
                          <a:rPr lang="en-US" altLang="zh-CN" i="1">
                            <a:latin typeface="Cambria Math" panose="02040503050406030204" pitchFamily="18" charset="0"/>
                          </a:rPr>
                          <m:t>𝑖</m:t>
                        </m:r>
                      </m:sub>
                    </m:sSub>
                  </m:oMath>
                </a14:m>
                <a:endParaRPr lang="en-US" altLang="zh-CN" dirty="0" smtClean="0"/>
              </a:p>
              <a:p>
                <a:pPr lvl="1"/>
                <a14:m>
                  <m:oMath xmlns:m="http://schemas.openxmlformats.org/officeDocument/2006/math">
                    <m:r>
                      <m:rPr>
                        <m:nor/>
                      </m:rPr>
                      <a:rPr lang="en-US" altLang="zh-CN" dirty="0"/>
                      <m:t>The</m:t>
                    </m:r>
                    <m:r>
                      <m:rPr>
                        <m:nor/>
                      </m:rPr>
                      <a:rPr lang="en-US" altLang="zh-CN" dirty="0"/>
                      <m:t> </m:t>
                    </m:r>
                    <m:r>
                      <m:rPr>
                        <m:nor/>
                      </m:rPr>
                      <a:rPr lang="en-US" altLang="zh-CN" dirty="0"/>
                      <m:t>value</m:t>
                    </m:r>
                    <m:r>
                      <m:rPr>
                        <m:nor/>
                      </m:rPr>
                      <a:rPr lang="en-US" altLang="zh-CN" b="0" i="0" dirty="0" smtClean="0"/>
                      <m:t> </m:t>
                    </m:r>
                    <m:r>
                      <m:rPr>
                        <m:nor/>
                      </m:rPr>
                      <a:rPr lang="en-US" altLang="zh-CN" b="0" i="0" dirty="0" smtClean="0"/>
                      <m:t>of</m:t>
                    </m:r>
                    <m:r>
                      <m:rPr>
                        <m:nor/>
                      </m:rPr>
                      <a:rPr lang="en-US" altLang="zh-CN" b="0" i="0" dirty="0" smtClean="0"/>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m:t>
                        </m:r>
                      </m:sub>
                    </m:sSub>
                  </m:oMath>
                </a14:m>
                <a:r>
                  <a:rPr lang="en-US" altLang="zh-CN" dirty="0"/>
                  <a:t> </a:t>
                </a:r>
                <a:r>
                  <a:rPr lang="en-US" altLang="zh-CN" dirty="0" smtClean="0"/>
                  <a:t>represents </a:t>
                </a:r>
                <a:r>
                  <a:rPr lang="en-US" altLang="zh-CN" dirty="0"/>
                  <a:t>the </a:t>
                </a:r>
                <a:r>
                  <a:rPr lang="en-US" altLang="zh-CN" dirty="0" smtClean="0"/>
                  <a:t>impact of factor(1)</a:t>
                </a:r>
              </a:p>
              <a:p>
                <a:pPr lvl="1"/>
                <a:endParaRPr lang="en-US" altLang="zh-CN" dirty="0" smtClean="0"/>
              </a:p>
              <a:p>
                <a:pPr lvl="1"/>
                <a:r>
                  <a:rPr lang="en-US" altLang="zh-CN" dirty="0" smtClean="0"/>
                  <a:t>The </a:t>
                </a:r>
                <a:r>
                  <a:rPr lang="en-US" altLang="zh-CN" dirty="0"/>
                  <a:t>value of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𝛿</m:t>
                        </m:r>
                      </m:e>
                      <m:sub>
                        <m:r>
                          <a:rPr lang="en-US" altLang="zh-CN" i="1">
                            <a:latin typeface="Cambria Math" panose="02040503050406030204" pitchFamily="18" charset="0"/>
                          </a:rPr>
                          <m:t>𝑖</m:t>
                        </m:r>
                      </m:sub>
                    </m:sSub>
                  </m:oMath>
                </a14:m>
                <a:r>
                  <a:rPr lang="en-US" altLang="zh-CN" dirty="0" smtClean="0"/>
                  <a:t> represents the impact of factor(2), which </a:t>
                </a:r>
                <a:r>
                  <a:rPr lang="en-US" altLang="zh-CN" dirty="0"/>
                  <a:t>is 1 or -1 depending on which thread sees the new  flag value first.</a:t>
                </a:r>
              </a:p>
              <a:p>
                <a:pPr lvl="1"/>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93624" y="957532"/>
                <a:ext cx="8425833" cy="2471468"/>
              </a:xfrm>
              <a:blipFill rotWithShape="0">
                <a:blip r:embed="rId3"/>
                <a:stretch>
                  <a:fillRect l="-1302" t="-3695" r="-1013" b="-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2"/>
              <p:cNvSpPr txBox="1">
                <a:spLocks/>
              </p:cNvSpPr>
              <p:nvPr/>
            </p:nvSpPr>
            <p:spPr bwMode="auto">
              <a:xfrm>
                <a:off x="293624" y="3614595"/>
                <a:ext cx="8371405" cy="9304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a:lnSpc>
                    <a:spcPct val="100000"/>
                  </a:lnSpc>
                </a:pPr>
                <a:r>
                  <a:rPr lang="en-US" altLang="zh-CN" kern="0" dirty="0" smtClean="0"/>
                  <a:t>So, we can get:</a:t>
                </a:r>
                <a:br>
                  <a:rPr lang="en-US" altLang="zh-CN" kern="0" dirty="0" smtClean="0"/>
                </a:br>
                <a14:m>
                  <m:oMath xmlns:m="http://schemas.openxmlformats.org/officeDocument/2006/math">
                    <m:r>
                      <a:rPr lang="en-US" altLang="zh-CN" i="1" kern="0" smtClean="0">
                        <a:latin typeface="Cambria Math" panose="02040503050406030204" pitchFamily="18" charset="0"/>
                      </a:rPr>
                      <m:t>𝑑</m:t>
                    </m:r>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𝜀</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𝛿</m:t>
                        </m:r>
                      </m:e>
                      <m:sub>
                        <m:r>
                          <a:rPr lang="en-US" altLang="zh-CN" i="1" kern="0">
                            <a:latin typeface="Cambria Math" panose="02040503050406030204" pitchFamily="18" charset="0"/>
                          </a:rPr>
                          <m:t>𝑖</m:t>
                        </m:r>
                      </m:sub>
                    </m:sSub>
                    <m:sSub>
                      <m:sSubPr>
                        <m:ctrlPr>
                          <a:rPr lang="zh-CN" altLang="zh-CN" i="1" kern="0">
                            <a:latin typeface="Cambria Math" panose="02040503050406030204" pitchFamily="18" charset="0"/>
                          </a:rPr>
                        </m:ctrlPr>
                      </m:sSubPr>
                      <m:e>
                        <m:r>
                          <m:rPr>
                            <m:sty m:val="p"/>
                          </m:rPr>
                          <a:rPr lang="en-US" altLang="zh-CN" kern="0">
                            <a:latin typeface="Cambria Math" panose="02040503050406030204" pitchFamily="18" charset="0"/>
                          </a:rPr>
                          <m:t>Ι</m:t>
                        </m:r>
                      </m:e>
                      <m:sub>
                        <m:r>
                          <a:rPr lang="en-US" altLang="zh-CN" i="1" kern="0">
                            <a:latin typeface="Cambria Math" panose="02040503050406030204" pitchFamily="18" charset="0"/>
                          </a:rPr>
                          <m:t>𝑖</m:t>
                        </m:r>
                      </m:sub>
                    </m:sSub>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2</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1</m:t>
                        </m:r>
                      </m:e>
                      <m:sub>
                        <m:r>
                          <a:rPr lang="en-US" altLang="zh-CN" i="1" kern="0">
                            <a:latin typeface="Cambria Math" panose="02040503050406030204" pitchFamily="18" charset="0"/>
                          </a:rPr>
                          <m:t>𝑖</m:t>
                        </m:r>
                      </m:sub>
                    </m:sSub>
                  </m:oMath>
                </a14:m>
                <a:endParaRPr lang="en-US" altLang="zh-CN" kern="0" dirty="0" smtClean="0"/>
              </a:p>
            </p:txBody>
          </p:sp>
        </mc:Choice>
        <mc:Fallback xmlns="">
          <p:sp>
            <p:nvSpPr>
              <p:cNvPr id="4" name="内容占位符 2"/>
              <p:cNvSpPr txBox="1">
                <a:spLocks noRot="1" noChangeAspect="1" noMove="1" noResize="1" noEditPoints="1" noAdjustHandles="1" noChangeArrowheads="1" noChangeShapeType="1" noTextEdit="1"/>
              </p:cNvSpPr>
              <p:nvPr/>
            </p:nvSpPr>
            <p:spPr bwMode="auto">
              <a:xfrm>
                <a:off x="293624" y="3614595"/>
                <a:ext cx="8371405" cy="930460"/>
              </a:xfrm>
              <a:prstGeom prst="rect">
                <a:avLst/>
              </a:prstGeom>
              <a:blipFill rotWithShape="0">
                <a:blip r:embed="rId4"/>
                <a:stretch>
                  <a:fillRect l="-1311" t="-10458"/>
                </a:stretch>
              </a:blipFill>
              <a:ln w="9525">
                <a:noFill/>
                <a:miter lim="800000"/>
                <a:headEnd/>
                <a:tailEnd/>
              </a:ln>
              <a:effectLst/>
            </p:spPr>
            <p:txBody>
              <a:bodyPr/>
              <a:lstStyle/>
              <a:p>
                <a:r>
                  <a:rPr lang="zh-CN" altLang="en-US">
                    <a:noFill/>
                  </a:rPr>
                  <a:t> </a:t>
                </a:r>
              </a:p>
            </p:txBody>
          </p:sp>
        </mc:Fallback>
      </mc:AlternateContent>
      <p:grpSp>
        <p:nvGrpSpPr>
          <p:cNvPr id="9" name="组合 8"/>
          <p:cNvGrpSpPr/>
          <p:nvPr/>
        </p:nvGrpSpPr>
        <p:grpSpPr>
          <a:xfrm>
            <a:off x="479652" y="5009190"/>
            <a:ext cx="7880578" cy="930460"/>
            <a:chOff x="479652" y="5009190"/>
            <a:chExt cx="7880578" cy="930460"/>
          </a:xfrm>
        </p:grpSpPr>
        <p:sp>
          <p:nvSpPr>
            <p:cNvPr id="5" name="右箭头 4"/>
            <p:cNvSpPr/>
            <p:nvPr/>
          </p:nvSpPr>
          <p:spPr bwMode="auto">
            <a:xfrm>
              <a:off x="479652" y="5343792"/>
              <a:ext cx="620486" cy="261257"/>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内容占位符 2"/>
                <p:cNvSpPr txBox="1">
                  <a:spLocks/>
                </p:cNvSpPr>
                <p:nvPr/>
              </p:nvSpPr>
              <p:spPr bwMode="auto">
                <a:xfrm>
                  <a:off x="1589510" y="5009190"/>
                  <a:ext cx="6770720" cy="9304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marL="0" indent="0">
                    <a:lnSpc>
                      <a:spcPct val="100000"/>
                    </a:lnSpc>
                    <a:buNone/>
                  </a:pPr>
                  <a14:m>
                    <m:oMath xmlns:m="http://schemas.openxmlformats.org/officeDocument/2006/math">
                      <m:r>
                        <a:rPr lang="en-US" altLang="zh-CN" i="1" kern="0" smtClean="0">
                          <a:latin typeface="Cambria Math" panose="02040503050406030204" pitchFamily="18" charset="0"/>
                        </a:rPr>
                        <m:t>𝑑</m:t>
                      </m:r>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𝜀</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m:t>
                      </m:r>
                      <m:sSub>
                        <m:sSubPr>
                          <m:ctrlPr>
                            <a:rPr lang="zh-CN" altLang="zh-CN" i="1" kern="0">
                              <a:latin typeface="Cambria Math" panose="02040503050406030204" pitchFamily="18" charset="0"/>
                            </a:rPr>
                          </m:ctrlPr>
                        </m:sSubPr>
                        <m:e>
                          <m:r>
                            <m:rPr>
                              <m:sty m:val="p"/>
                            </m:rPr>
                            <a:rPr lang="en-US" altLang="zh-CN" kern="0">
                              <a:latin typeface="Cambria Math" panose="02040503050406030204" pitchFamily="18" charset="0"/>
                            </a:rPr>
                            <m:t>Ι</m:t>
                          </m:r>
                        </m:e>
                        <m:sub>
                          <m:r>
                            <a:rPr lang="en-US" altLang="zh-CN" i="1" kern="0">
                              <a:latin typeface="Cambria Math" panose="02040503050406030204" pitchFamily="18" charset="0"/>
                            </a:rPr>
                            <m:t>𝑖</m:t>
                          </m:r>
                        </m:sub>
                      </m:sSub>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2</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1</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 (</m:t>
                      </m:r>
                      <m:r>
                        <m:rPr>
                          <m:sty m:val="p"/>
                        </m:rPr>
                        <a:rPr lang="en-US" altLang="zh-CN" i="1" kern="0">
                          <a:latin typeface="Cambria Math" panose="02040503050406030204" pitchFamily="18" charset="0"/>
                        </a:rPr>
                        <m:t>ith</m:t>
                      </m:r>
                    </m:oMath>
                  </a14:m>
                  <a:r>
                    <a:rPr lang="en-US" altLang="zh-CN" kern="0" dirty="0" smtClean="0"/>
                    <a:t> T2 get data first</a:t>
                  </a:r>
                  <a:r>
                    <a:rPr lang="zh-CN" altLang="en-US" kern="0" dirty="0" smtClean="0"/>
                    <a:t>）</a:t>
                  </a:r>
                  <a:endParaRPr lang="en-US" altLang="zh-CN" kern="0" dirty="0" smtClean="0"/>
                </a:p>
                <a:p>
                  <a:pPr marL="0" indent="0">
                    <a:lnSpc>
                      <a:spcPct val="100000"/>
                    </a:lnSpc>
                    <a:buNone/>
                  </a:pPr>
                  <a14:m>
                    <m:oMath xmlns:m="http://schemas.openxmlformats.org/officeDocument/2006/math">
                      <m:r>
                        <a:rPr lang="en-US" altLang="zh-CN" i="1" kern="0">
                          <a:latin typeface="Cambria Math" panose="02040503050406030204" pitchFamily="18" charset="0"/>
                        </a:rPr>
                        <m:t>𝑑</m:t>
                      </m:r>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𝜀</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m:t>
                      </m:r>
                      <m:sSub>
                        <m:sSubPr>
                          <m:ctrlPr>
                            <a:rPr lang="zh-CN" altLang="zh-CN" i="1" kern="0">
                              <a:latin typeface="Cambria Math" panose="02040503050406030204" pitchFamily="18" charset="0"/>
                            </a:rPr>
                          </m:ctrlPr>
                        </m:sSubPr>
                        <m:e>
                          <m:r>
                            <m:rPr>
                              <m:sty m:val="p"/>
                            </m:rPr>
                            <a:rPr lang="en-US" altLang="zh-CN" kern="0">
                              <a:latin typeface="Cambria Math" panose="02040503050406030204" pitchFamily="18" charset="0"/>
                            </a:rPr>
                            <m:t>Ι</m:t>
                          </m:r>
                        </m:e>
                        <m:sub>
                          <m:r>
                            <a:rPr lang="en-US" altLang="zh-CN" i="1" kern="0">
                              <a:latin typeface="Cambria Math" panose="02040503050406030204" pitchFamily="18" charset="0"/>
                            </a:rPr>
                            <m:t>𝑖</m:t>
                          </m:r>
                        </m:sub>
                      </m:sSub>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2</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1</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 (</m:t>
                      </m:r>
                      <m:r>
                        <m:rPr>
                          <m:sty m:val="p"/>
                        </m:rPr>
                        <a:rPr lang="en-US" altLang="zh-CN" i="1" kern="0">
                          <a:latin typeface="Cambria Math" panose="02040503050406030204" pitchFamily="18" charset="0"/>
                        </a:rPr>
                        <m:t>ith</m:t>
                      </m:r>
                    </m:oMath>
                  </a14:m>
                  <a:r>
                    <a:rPr lang="en-US" altLang="zh-CN" kern="0" dirty="0"/>
                    <a:t> </a:t>
                  </a:r>
                  <a:r>
                    <a:rPr lang="en-US" altLang="zh-CN" kern="0" dirty="0" smtClean="0"/>
                    <a:t>T1 </a:t>
                  </a:r>
                  <a:r>
                    <a:rPr lang="en-US" altLang="zh-CN" kern="0" dirty="0"/>
                    <a:t>get data first</a:t>
                  </a:r>
                  <a:r>
                    <a:rPr lang="zh-CN" altLang="en-US" kern="0" dirty="0" smtClean="0"/>
                    <a:t>）</a:t>
                  </a:r>
                  <a:endParaRPr lang="en-US" altLang="zh-CN" kern="0" dirty="0"/>
                </a:p>
              </p:txBody>
            </p:sp>
          </mc:Choice>
          <mc:Fallback xmlns="">
            <p:sp>
              <p:nvSpPr>
                <p:cNvPr id="7" name="内容占位符 2"/>
                <p:cNvSpPr txBox="1">
                  <a:spLocks noRot="1" noChangeAspect="1" noMove="1" noResize="1" noEditPoints="1" noAdjustHandles="1" noChangeArrowheads="1" noChangeShapeType="1" noTextEdit="1"/>
                </p:cNvSpPr>
                <p:nvPr/>
              </p:nvSpPr>
              <p:spPr bwMode="auto">
                <a:xfrm>
                  <a:off x="1589510" y="5009190"/>
                  <a:ext cx="6770720" cy="930460"/>
                </a:xfrm>
                <a:prstGeom prst="rect">
                  <a:avLst/>
                </a:prstGeom>
                <a:blipFill rotWithShape="0">
                  <a:blip r:embed="rId5"/>
                  <a:stretch>
                    <a:fillRect l="-270" t="-5921" b="-11842"/>
                  </a:stretch>
                </a:blipFill>
                <a:ln w="9525">
                  <a:noFill/>
                  <a:miter lim="800000"/>
                  <a:headEnd/>
                  <a:tailEnd/>
                </a:ln>
                <a:effectLst/>
              </p:spPr>
              <p:txBody>
                <a:bodyPr/>
                <a:lstStyle/>
                <a:p>
                  <a:r>
                    <a:rPr lang="zh-CN" altLang="en-US">
                      <a:noFill/>
                    </a:rPr>
                    <a:t> </a:t>
                  </a:r>
                </a:p>
              </p:txBody>
            </p:sp>
          </mc:Fallback>
        </mc:AlternateContent>
        <p:sp>
          <p:nvSpPr>
            <p:cNvPr id="8" name="左大括号 7"/>
            <p:cNvSpPr/>
            <p:nvPr/>
          </p:nvSpPr>
          <p:spPr bwMode="auto">
            <a:xfrm>
              <a:off x="1262743" y="5094514"/>
              <a:ext cx="228600" cy="674915"/>
            </a:xfrm>
            <a:prstGeom prst="leftBrace">
              <a:avLst/>
            </a:prstGeom>
            <a:noFill/>
            <a:ln w="9525" cap="flat" cmpd="sng" algn="ctr">
              <a:solidFill>
                <a:schemeClr val="tx1"/>
              </a:solidFill>
              <a:prstDash val="solid"/>
              <a:round/>
              <a:headEnd type="none" w="med" len="med"/>
              <a:tailEnd type="none" w="med" len="med"/>
            </a:ln>
            <a:effectLst/>
          </p:spPr>
          <p:txBody>
            <a:bodyPr rtlCol="0" anchor="ctr"/>
            <a:lstStyle/>
            <a:p>
              <a:pPr algn="ctr"/>
              <a:endParaRPr lang="zh-CN" altLang="en-US"/>
            </a:p>
          </p:txBody>
        </p:sp>
      </p:grpSp>
    </p:spTree>
    <p:extLst>
      <p:ext uri="{BB962C8B-B14F-4D97-AF65-F5344CB8AC3E}">
        <p14:creationId xmlns:p14="http://schemas.microsoft.com/office/powerpoint/2010/main" val="2707526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Scheme </a:t>
            </a:r>
            <a:r>
              <a:rPr lang="en-US" altLang="zh-CN" dirty="0" smtClean="0">
                <a:solidFill>
                  <a:srgbClr val="C00000"/>
                </a:solidFill>
              </a:rPr>
              <a:t>2: </a:t>
            </a:r>
            <a:r>
              <a:rPr lang="en-US" altLang="zh-CN" dirty="0">
                <a:solidFill>
                  <a:srgbClr val="C00000"/>
                </a:solidFill>
              </a:rPr>
              <a:t>Statistical Testing</a:t>
            </a:r>
            <a:endParaRPr lang="zh-CN" altLang="en-US" dirty="0"/>
          </a:p>
        </p:txBody>
      </p:sp>
      <mc:AlternateContent xmlns:mc="http://schemas.openxmlformats.org/markup-compatibility/2006" xmlns:a14="http://schemas.microsoft.com/office/drawing/2010/main">
        <mc:Choice Requires="a14">
          <p:sp>
            <p:nvSpPr>
              <p:cNvPr id="7" name="内容占位符 2"/>
              <p:cNvSpPr txBox="1">
                <a:spLocks/>
              </p:cNvSpPr>
              <p:nvPr/>
            </p:nvSpPr>
            <p:spPr bwMode="auto">
              <a:xfrm>
                <a:off x="1741910" y="1003247"/>
                <a:ext cx="6770720" cy="9304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marL="0" indent="0">
                  <a:lnSpc>
                    <a:spcPct val="100000"/>
                  </a:lnSpc>
                  <a:buNone/>
                </a:pPr>
                <a14:m>
                  <m:oMath xmlns:m="http://schemas.openxmlformats.org/officeDocument/2006/math">
                    <m:r>
                      <a:rPr lang="en-US" altLang="zh-CN" i="1" kern="0" smtClean="0">
                        <a:latin typeface="Cambria Math" panose="02040503050406030204" pitchFamily="18" charset="0"/>
                      </a:rPr>
                      <m:t>𝑑</m:t>
                    </m:r>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𝜀</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m:t>
                    </m:r>
                    <m:sSub>
                      <m:sSubPr>
                        <m:ctrlPr>
                          <a:rPr lang="zh-CN" altLang="zh-CN" i="1" kern="0">
                            <a:latin typeface="Cambria Math" panose="02040503050406030204" pitchFamily="18" charset="0"/>
                          </a:rPr>
                        </m:ctrlPr>
                      </m:sSubPr>
                      <m:e>
                        <m:r>
                          <m:rPr>
                            <m:sty m:val="p"/>
                          </m:rPr>
                          <a:rPr lang="en-US" altLang="zh-CN" kern="0">
                            <a:latin typeface="Cambria Math" panose="02040503050406030204" pitchFamily="18" charset="0"/>
                          </a:rPr>
                          <m:t>Ι</m:t>
                        </m:r>
                      </m:e>
                      <m:sub>
                        <m:r>
                          <a:rPr lang="en-US" altLang="zh-CN" i="1" kern="0">
                            <a:latin typeface="Cambria Math" panose="02040503050406030204" pitchFamily="18" charset="0"/>
                          </a:rPr>
                          <m:t>𝑖</m:t>
                        </m:r>
                      </m:sub>
                    </m:sSub>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2</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1</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 (</m:t>
                    </m:r>
                    <m:r>
                      <m:rPr>
                        <m:sty m:val="p"/>
                      </m:rPr>
                      <a:rPr lang="en-US" altLang="zh-CN" i="1" kern="0">
                        <a:latin typeface="Cambria Math" panose="02040503050406030204" pitchFamily="18" charset="0"/>
                      </a:rPr>
                      <m:t>ith</m:t>
                    </m:r>
                  </m:oMath>
                </a14:m>
                <a:r>
                  <a:rPr lang="en-US" altLang="zh-CN" kern="0" dirty="0" smtClean="0"/>
                  <a:t> T2 get data first</a:t>
                </a:r>
                <a:r>
                  <a:rPr lang="zh-CN" altLang="en-US" kern="0" dirty="0" smtClean="0"/>
                  <a:t>）</a:t>
                </a:r>
                <a:endParaRPr lang="en-US" altLang="zh-CN" kern="0" dirty="0" smtClean="0"/>
              </a:p>
              <a:p>
                <a:pPr marL="0" indent="0">
                  <a:lnSpc>
                    <a:spcPct val="100000"/>
                  </a:lnSpc>
                  <a:buNone/>
                </a:pPr>
                <a14:m>
                  <m:oMath xmlns:m="http://schemas.openxmlformats.org/officeDocument/2006/math">
                    <m:r>
                      <a:rPr lang="en-US" altLang="zh-CN" i="1" kern="0">
                        <a:latin typeface="Cambria Math" panose="02040503050406030204" pitchFamily="18" charset="0"/>
                      </a:rPr>
                      <m:t>𝑑</m:t>
                    </m:r>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𝜀</m:t>
                        </m:r>
                      </m:e>
                      <m:sub>
                        <m:r>
                          <a:rPr lang="en-US" altLang="zh-CN" i="1" kern="0">
                            <a:latin typeface="Cambria Math" panose="02040503050406030204" pitchFamily="18" charset="0"/>
                          </a:rPr>
                          <m:t>𝑖</m:t>
                        </m:r>
                      </m:sub>
                    </m:sSub>
                    <m:r>
                      <a:rPr lang="en-US" altLang="zh-CN" b="0" i="1" kern="0" smtClean="0">
                        <a:latin typeface="Cambria Math" panose="02040503050406030204" pitchFamily="18" charset="0"/>
                      </a:rPr>
                      <m:t>−</m:t>
                    </m:r>
                    <m:sSub>
                      <m:sSubPr>
                        <m:ctrlPr>
                          <a:rPr lang="zh-CN" altLang="zh-CN" i="1" kern="0">
                            <a:latin typeface="Cambria Math" panose="02040503050406030204" pitchFamily="18" charset="0"/>
                          </a:rPr>
                        </m:ctrlPr>
                      </m:sSubPr>
                      <m:e>
                        <m:r>
                          <m:rPr>
                            <m:sty m:val="p"/>
                          </m:rPr>
                          <a:rPr lang="en-US" altLang="zh-CN" kern="0">
                            <a:latin typeface="Cambria Math" panose="02040503050406030204" pitchFamily="18" charset="0"/>
                          </a:rPr>
                          <m:t>Ι</m:t>
                        </m:r>
                      </m:e>
                      <m:sub>
                        <m:r>
                          <a:rPr lang="en-US" altLang="zh-CN" i="1" kern="0">
                            <a:latin typeface="Cambria Math" panose="02040503050406030204" pitchFamily="18" charset="0"/>
                          </a:rPr>
                          <m:t>𝑖</m:t>
                        </m:r>
                      </m:sub>
                    </m:sSub>
                    <m:r>
                      <a:rPr lang="en-US" altLang="zh-CN"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2</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m:t>
                    </m:r>
                    <m:sSub>
                      <m:sSubPr>
                        <m:ctrlPr>
                          <a:rPr lang="zh-CN" altLang="zh-CN" i="1" kern="0">
                            <a:latin typeface="Cambria Math" panose="02040503050406030204" pitchFamily="18" charset="0"/>
                          </a:rPr>
                        </m:ctrlPr>
                      </m:sSubPr>
                      <m:e>
                        <m:r>
                          <a:rPr lang="en-US" altLang="zh-CN" i="1" kern="0">
                            <a:latin typeface="Cambria Math" panose="02040503050406030204" pitchFamily="18" charset="0"/>
                          </a:rPr>
                          <m:t>𝑇𝑆</m:t>
                        </m:r>
                        <m:r>
                          <a:rPr lang="en-US" altLang="zh-CN" i="1" kern="0">
                            <a:latin typeface="Cambria Math" panose="02040503050406030204" pitchFamily="18" charset="0"/>
                          </a:rPr>
                          <m:t>1</m:t>
                        </m:r>
                      </m:e>
                      <m:sub>
                        <m:r>
                          <a:rPr lang="en-US" altLang="zh-CN" i="1" kern="0">
                            <a:latin typeface="Cambria Math" panose="02040503050406030204" pitchFamily="18" charset="0"/>
                          </a:rPr>
                          <m:t>𝑖</m:t>
                        </m:r>
                      </m:sub>
                    </m:sSub>
                    <m:r>
                      <a:rPr lang="en-US" altLang="zh-CN" i="1" kern="0">
                        <a:latin typeface="Cambria Math" panose="02040503050406030204" pitchFamily="18" charset="0"/>
                      </a:rPr>
                      <m:t> (</m:t>
                    </m:r>
                    <m:r>
                      <m:rPr>
                        <m:sty m:val="p"/>
                      </m:rPr>
                      <a:rPr lang="en-US" altLang="zh-CN" i="1" kern="0">
                        <a:latin typeface="Cambria Math" panose="02040503050406030204" pitchFamily="18" charset="0"/>
                      </a:rPr>
                      <m:t>ith</m:t>
                    </m:r>
                  </m:oMath>
                </a14:m>
                <a:r>
                  <a:rPr lang="en-US" altLang="zh-CN" kern="0" dirty="0"/>
                  <a:t> </a:t>
                </a:r>
                <a:r>
                  <a:rPr lang="en-US" altLang="zh-CN" kern="0" dirty="0" smtClean="0"/>
                  <a:t>T1 </a:t>
                </a:r>
                <a:r>
                  <a:rPr lang="en-US" altLang="zh-CN" kern="0" dirty="0"/>
                  <a:t>get data first</a:t>
                </a:r>
                <a:r>
                  <a:rPr lang="zh-CN" altLang="en-US" kern="0" dirty="0" smtClean="0"/>
                  <a:t>）</a:t>
                </a:r>
                <a:endParaRPr lang="en-US" altLang="zh-CN" kern="0" dirty="0"/>
              </a:p>
            </p:txBody>
          </p:sp>
        </mc:Choice>
        <mc:Fallback xmlns="">
          <p:sp>
            <p:nvSpPr>
              <p:cNvPr id="7" name="内容占位符 2"/>
              <p:cNvSpPr txBox="1">
                <a:spLocks noRot="1" noChangeAspect="1" noMove="1" noResize="1" noEditPoints="1" noAdjustHandles="1" noChangeArrowheads="1" noChangeShapeType="1" noTextEdit="1"/>
              </p:cNvSpPr>
              <p:nvPr/>
            </p:nvSpPr>
            <p:spPr bwMode="auto">
              <a:xfrm>
                <a:off x="1741910" y="1003247"/>
                <a:ext cx="6770720" cy="930460"/>
              </a:xfrm>
              <a:prstGeom prst="rect">
                <a:avLst/>
              </a:prstGeom>
              <a:blipFill rotWithShape="0">
                <a:blip r:embed="rId3"/>
                <a:stretch>
                  <a:fillRect l="-270" t="-5921" b="-11842"/>
                </a:stretch>
              </a:blipFill>
              <a:ln w="9525">
                <a:noFill/>
                <a:miter lim="800000"/>
                <a:headEnd/>
                <a:tailEnd/>
              </a:ln>
              <a:effectLst/>
            </p:spPr>
            <p:txBody>
              <a:bodyPr/>
              <a:lstStyle/>
              <a:p>
                <a:r>
                  <a:rPr lang="zh-CN" altLang="en-US">
                    <a:noFill/>
                  </a:rPr>
                  <a:t> </a:t>
                </a:r>
              </a:p>
            </p:txBody>
          </p:sp>
        </mc:Fallback>
      </mc:AlternateContent>
      <p:sp>
        <p:nvSpPr>
          <p:cNvPr id="8" name="左大括号 7"/>
          <p:cNvSpPr/>
          <p:nvPr/>
        </p:nvSpPr>
        <p:spPr bwMode="auto">
          <a:xfrm>
            <a:off x="1415143" y="1088571"/>
            <a:ext cx="228600" cy="674915"/>
          </a:xfrm>
          <a:prstGeom prst="leftBrace">
            <a:avLst/>
          </a:prstGeom>
          <a:noFill/>
          <a:ln w="9525" cap="flat" cmpd="sng" algn="ctr">
            <a:solidFill>
              <a:schemeClr val="tx1"/>
            </a:solidFill>
            <a:prstDash val="solid"/>
            <a:round/>
            <a:headEnd type="none" w="med" len="med"/>
            <a:tailEnd type="none" w="med" len="med"/>
          </a:ln>
          <a:effectLst/>
        </p:spPr>
        <p:txBody>
          <a:bodyPr rtlCol="0" anchor="ctr"/>
          <a:lstStyle/>
          <a:p>
            <a:pPr algn="ctr"/>
            <a:endParaRPr lang="zh-CN" altLang="en-US"/>
          </a:p>
        </p:txBody>
      </p:sp>
      <p:grpSp>
        <p:nvGrpSpPr>
          <p:cNvPr id="16" name="组合 15"/>
          <p:cNvGrpSpPr/>
          <p:nvPr/>
        </p:nvGrpSpPr>
        <p:grpSpPr>
          <a:xfrm>
            <a:off x="838881" y="3385456"/>
            <a:ext cx="6932723" cy="1745796"/>
            <a:chOff x="610281" y="3331028"/>
            <a:chExt cx="6932723" cy="1745796"/>
          </a:xfrm>
        </p:grpSpPr>
        <p:sp>
          <p:nvSpPr>
            <p:cNvPr id="5" name="右箭头 4"/>
            <p:cNvSpPr/>
            <p:nvPr/>
          </p:nvSpPr>
          <p:spPr bwMode="auto">
            <a:xfrm>
              <a:off x="610281" y="4073297"/>
              <a:ext cx="620486" cy="261257"/>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pic>
          <p:nvPicPr>
            <p:cNvPr id="15" name="图片 14"/>
            <p:cNvPicPr>
              <a:picLocks noChangeAspect="1"/>
            </p:cNvPicPr>
            <p:nvPr/>
          </p:nvPicPr>
          <p:blipFill>
            <a:blip r:embed="rId4"/>
            <a:stretch>
              <a:fillRect/>
            </a:stretch>
          </p:blipFill>
          <p:spPr>
            <a:xfrm>
              <a:off x="1415143" y="3331028"/>
              <a:ext cx="6127861" cy="1745796"/>
            </a:xfrm>
            <a:prstGeom prst="rect">
              <a:avLst/>
            </a:prstGeom>
          </p:spPr>
        </p:pic>
      </p:grpSp>
    </p:spTree>
    <p:extLst>
      <p:ext uri="{BB962C8B-B14F-4D97-AF65-F5344CB8AC3E}">
        <p14:creationId xmlns:p14="http://schemas.microsoft.com/office/powerpoint/2010/main" val="1467654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Scheme </a:t>
            </a:r>
            <a:r>
              <a:rPr lang="en-US" altLang="zh-CN" dirty="0" smtClean="0">
                <a:solidFill>
                  <a:srgbClr val="C00000"/>
                </a:solidFill>
              </a:rPr>
              <a:t>2: </a:t>
            </a:r>
            <a:r>
              <a:rPr lang="en-US" altLang="zh-CN" dirty="0">
                <a:solidFill>
                  <a:srgbClr val="C00000"/>
                </a:solidFill>
              </a:rPr>
              <a:t>Statistical Testing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93624" y="957532"/>
                <a:ext cx="8610890" cy="2863354"/>
              </a:xfrm>
            </p:spPr>
            <p:txBody>
              <a:bodyPr/>
              <a:lstStyle/>
              <a:p>
                <a:r>
                  <a:rPr lang="en-US" altLang="zh-CN" dirty="0" smtClean="0"/>
                  <a:t>Run </a:t>
                </a:r>
                <a:r>
                  <a:rPr lang="en-US" altLang="zh-CN" dirty="0"/>
                  <a:t>many times:</a:t>
                </a:r>
              </a:p>
              <a:p>
                <a:pPr lvl="1"/>
                <a14:m>
                  <m:oMath xmlns:m="http://schemas.openxmlformats.org/officeDocument/2006/math">
                    <m:r>
                      <m:rPr>
                        <m:sty m:val="p"/>
                      </m:rPr>
                      <a:rPr lang="en-US" altLang="zh-CN">
                        <a:latin typeface="Cambria Math" panose="02040503050406030204" pitchFamily="18" charset="0"/>
                      </a:rPr>
                      <m:t>d</m:t>
                    </m:r>
                    <m:r>
                      <a:rPr lang="en-US" altLang="zh-CN">
                        <a:latin typeface="Cambria Math" panose="02040503050406030204" pitchFamily="18" charset="0"/>
                      </a:rPr>
                      <m:t>≈</m:t>
                    </m:r>
                    <m:d>
                      <m:dPr>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r</m:t>
                                </m:r>
                              </m:e>
                              <m:sub>
                                <m:r>
                                  <a:rPr lang="en-US" altLang="zh-CN" i="1">
                                    <a:latin typeface="Cambria Math" panose="02040503050406030204" pitchFamily="18" charset="0"/>
                                  </a:rPr>
                                  <m:t>1</m:t>
                                </m:r>
                              </m:sub>
                            </m:sSub>
                          </m:den>
                        </m:f>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1</m:t>
                            </m:r>
                          </m:sub>
                          <m:sup>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r</m:t>
                                </m:r>
                              </m:e>
                              <m:sub>
                                <m:r>
                                  <a:rPr lang="en-US" altLang="zh-CN" i="1">
                                    <a:latin typeface="Cambria Math" panose="02040503050406030204" pitchFamily="18" charset="0"/>
                                  </a:rPr>
                                  <m:t>1</m:t>
                                </m:r>
                              </m:sub>
                            </m:sSub>
                          </m:sup>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𝑇𝑆</m:t>
                                    </m:r>
                                    <m:r>
                                      <a:rPr lang="en-US" altLang="zh-CN" i="1">
                                        <a:latin typeface="Cambria Math" panose="02040503050406030204" pitchFamily="18" charset="0"/>
                                      </a:rPr>
                                      <m:t>2</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𝑗</m:t>
                                        </m:r>
                                      </m:e>
                                      <m:sub>
                                        <m:r>
                                          <a:rPr lang="en-US" altLang="zh-CN" i="1">
                                            <a:latin typeface="Cambria Math" panose="02040503050406030204" pitchFamily="18" charset="0"/>
                                          </a:rPr>
                                          <m:t>𝑠</m:t>
                                        </m:r>
                                      </m:sub>
                                    </m:sSub>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𝑇𝑆</m:t>
                                    </m:r>
                                    <m:r>
                                      <a:rPr lang="en-US" altLang="zh-CN" i="1">
                                        <a:latin typeface="Cambria Math" panose="02040503050406030204" pitchFamily="18" charset="0"/>
                                      </a:rPr>
                                      <m:t>1</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𝑗</m:t>
                                        </m:r>
                                      </m:e>
                                      <m:sub>
                                        <m:r>
                                          <a:rPr lang="en-US" altLang="zh-CN" i="1">
                                            <a:latin typeface="Cambria Math" panose="02040503050406030204" pitchFamily="18" charset="0"/>
                                          </a:rPr>
                                          <m:t>𝑠</m:t>
                                        </m:r>
                                      </m:sub>
                                    </m:sSub>
                                  </m:sub>
                                </m:sSub>
                              </m:e>
                            </m:d>
                          </m:e>
                        </m:nary>
                        <m:r>
                          <a:rPr lang="en-US" altLang="zh-CN" i="1">
                            <a:latin typeface="Cambria Math" panose="02040503050406030204" pitchFamily="18" charset="0"/>
                          </a:rPr>
                          <m:t>+ </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r</m:t>
                                </m:r>
                              </m:e>
                              <m:sub>
                                <m:r>
                                  <a:rPr lang="en-US" altLang="zh-CN" i="1">
                                    <a:latin typeface="Cambria Math" panose="02040503050406030204" pitchFamily="18" charset="0"/>
                                  </a:rPr>
                                  <m:t>2</m:t>
                                </m:r>
                              </m:sub>
                            </m:sSub>
                          </m:den>
                        </m:f>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1</m:t>
                            </m:r>
                          </m:sub>
                          <m:sup>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r</m:t>
                                </m:r>
                              </m:e>
                              <m:sub>
                                <m:r>
                                  <a:rPr lang="en-US" altLang="zh-CN" i="1">
                                    <a:latin typeface="Cambria Math" panose="02040503050406030204" pitchFamily="18" charset="0"/>
                                  </a:rPr>
                                  <m:t>2</m:t>
                                </m:r>
                              </m:sub>
                            </m:sSub>
                          </m:sup>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𝑇𝑆</m:t>
                                    </m:r>
                                    <m:r>
                                      <a:rPr lang="en-US" altLang="zh-CN" i="1">
                                        <a:latin typeface="Cambria Math" panose="02040503050406030204" pitchFamily="18" charset="0"/>
                                      </a:rPr>
                                      <m:t>2</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i="1">
                                            <a:latin typeface="Cambria Math" panose="02040503050406030204" pitchFamily="18" charset="0"/>
                                          </a:rPr>
                                          <m:t>𝑙</m:t>
                                        </m:r>
                                      </m:sub>
                                    </m:sSub>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𝑇𝑆</m:t>
                                    </m:r>
                                    <m:r>
                                      <a:rPr lang="en-US" altLang="zh-CN" i="1">
                                        <a:latin typeface="Cambria Math" panose="02040503050406030204" pitchFamily="18" charset="0"/>
                                      </a:rPr>
                                      <m:t>1</m:t>
                                    </m:r>
                                  </m:e>
                                  <m:sub>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i="1">
                                            <a:latin typeface="Cambria Math" panose="02040503050406030204" pitchFamily="18" charset="0"/>
                                          </a:rPr>
                                          <m:t>𝑙</m:t>
                                        </m:r>
                                      </m:sub>
                                    </m:sSub>
                                  </m:sub>
                                </m:sSub>
                              </m:e>
                            </m:d>
                          </m:e>
                        </m:nary>
                      </m:e>
                    </m:d>
                    <m:r>
                      <a:rPr lang="en-US" altLang="zh-CN" i="1">
                        <a:latin typeface="Cambria Math" panose="02040503050406030204" pitchFamily="18" charset="0"/>
                      </a:rPr>
                      <m:t> / 2</m:t>
                    </m:r>
                  </m:oMath>
                </a14:m>
                <a:endParaRPr lang="en-US" altLang="zh-CN" dirty="0"/>
              </a:p>
              <a:p>
                <a:endParaRPr lang="en-US" altLang="zh-CN" dirty="0" smtClean="0"/>
              </a:p>
              <a:p>
                <a:r>
                  <a:rPr lang="en-US" altLang="zh-CN" dirty="0" smtClean="0"/>
                  <a:t>Calculate the confidence interval (the range of d).</a:t>
                </a:r>
              </a:p>
              <a:p>
                <a:pPr lvl="1"/>
                <a14:m>
                  <m:oMath xmlns:m="http://schemas.openxmlformats.org/officeDocument/2006/math">
                    <m:d>
                      <m:dPr>
                        <m:begChr m:val="["/>
                        <m:endChr m:val="]"/>
                        <m:ctrlPr>
                          <a:rPr lang="zh-CN" altLang="zh-CN" i="1">
                            <a:latin typeface="Cambria Math" panose="02040503050406030204" pitchFamily="18" charset="0"/>
                          </a:rPr>
                        </m:ctrlPr>
                      </m:dPr>
                      <m:e>
                        <m:bar>
                          <m:barPr>
                            <m:pos m:val="top"/>
                            <m:ctrlPr>
                              <a:rPr lang="zh-CN" altLang="zh-CN" i="1">
                                <a:latin typeface="Cambria Math" panose="02040503050406030204" pitchFamily="18" charset="0"/>
                              </a:rPr>
                            </m:ctrlPr>
                          </m:barPr>
                          <m:e>
                            <m:r>
                              <m:rPr>
                                <m:sty m:val="p"/>
                              </m:rPr>
                              <a:rPr lang="en-US" altLang="zh-CN">
                                <a:latin typeface="Cambria Math" panose="02040503050406030204" pitchFamily="18" charset="0"/>
                              </a:rPr>
                              <m:t>D</m:t>
                            </m:r>
                          </m:e>
                        </m:bar>
                        <m:r>
                          <a:rPr lang="en-US" altLang="zh-CN" i="1">
                            <a:latin typeface="Cambria Math" panose="02040503050406030204" pitchFamily="18" charset="0"/>
                          </a:rPr>
                          <m:t>−</m:t>
                        </m:r>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S</m:t>
                            </m:r>
                          </m:num>
                          <m:den>
                            <m:rad>
                              <m:radPr>
                                <m:degHide m:val="on"/>
                                <m:ctrlPr>
                                  <a:rPr lang="zh-CN" altLang="zh-CN" i="1">
                                    <a:latin typeface="Cambria Math" panose="02040503050406030204" pitchFamily="18" charset="0"/>
                                  </a:rPr>
                                </m:ctrlPr>
                              </m:radPr>
                              <m:deg/>
                              <m:e>
                                <m:r>
                                  <a:rPr lang="en-US" altLang="zh-CN" i="1">
                                    <a:latin typeface="Cambria Math" panose="02040503050406030204" pitchFamily="18" charset="0"/>
                                  </a:rPr>
                                  <m:t>𝑛</m:t>
                                </m:r>
                              </m:e>
                            </m:rad>
                          </m:den>
                        </m:f>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f>
                              <m:fPr>
                                <m:ctrlPr>
                                  <a:rPr lang="zh-CN" altLang="zh-CN" i="1">
                                    <a:latin typeface="Cambria Math" panose="02040503050406030204" pitchFamily="18" charset="0"/>
                                  </a:rPr>
                                </m:ctrlPr>
                              </m:fPr>
                              <m:num>
                                <m:r>
                                  <a:rPr lang="en-US" altLang="zh-CN" i="1">
                                    <a:latin typeface="Cambria Math" panose="02040503050406030204" pitchFamily="18" charset="0"/>
                                  </a:rPr>
                                  <m:t>𝛼</m:t>
                                </m:r>
                              </m:num>
                              <m:den>
                                <m:r>
                                  <a:rPr lang="en-US" altLang="zh-CN" i="1">
                                    <a:latin typeface="Cambria Math" panose="02040503050406030204" pitchFamily="18" charset="0"/>
                                  </a:rPr>
                                  <m:t>2</m:t>
                                </m:r>
                              </m:den>
                            </m:f>
                          </m:sub>
                        </m:sSub>
                        <m:d>
                          <m:dPr>
                            <m:ctrlPr>
                              <a:rPr lang="zh-CN"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−1</m:t>
                            </m:r>
                          </m:e>
                        </m:d>
                        <m:r>
                          <a:rPr lang="zh-CN" altLang="zh-CN">
                            <a:latin typeface="Cambria Math" panose="02040503050406030204" pitchFamily="18" charset="0"/>
                          </a:rPr>
                          <m:t>，</m:t>
                        </m:r>
                        <m:bar>
                          <m:barPr>
                            <m:pos m:val="top"/>
                            <m:ctrlPr>
                              <a:rPr lang="zh-CN" altLang="zh-CN" i="1">
                                <a:latin typeface="Cambria Math" panose="02040503050406030204" pitchFamily="18" charset="0"/>
                              </a:rPr>
                            </m:ctrlPr>
                          </m:barPr>
                          <m:e>
                            <m:r>
                              <m:rPr>
                                <m:sty m:val="p"/>
                              </m:rPr>
                              <a:rPr lang="en-US" altLang="zh-CN">
                                <a:latin typeface="Cambria Math" panose="02040503050406030204" pitchFamily="18" charset="0"/>
                              </a:rPr>
                              <m:t>D</m:t>
                            </m:r>
                          </m:e>
                        </m:bar>
                        <m:r>
                          <a:rPr lang="en-US" altLang="zh-CN" i="1">
                            <a:latin typeface="Cambria Math" panose="02040503050406030204" pitchFamily="18" charset="0"/>
                          </a:rPr>
                          <m:t>+</m:t>
                        </m:r>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S</m:t>
                            </m:r>
                          </m:num>
                          <m:den>
                            <m:rad>
                              <m:radPr>
                                <m:degHide m:val="on"/>
                                <m:ctrlPr>
                                  <a:rPr lang="zh-CN" altLang="zh-CN" i="1">
                                    <a:latin typeface="Cambria Math" panose="02040503050406030204" pitchFamily="18" charset="0"/>
                                  </a:rPr>
                                </m:ctrlPr>
                              </m:radPr>
                              <m:deg/>
                              <m:e>
                                <m:r>
                                  <a:rPr lang="en-US" altLang="zh-CN" i="1">
                                    <a:latin typeface="Cambria Math" panose="02040503050406030204" pitchFamily="18" charset="0"/>
                                  </a:rPr>
                                  <m:t>𝑛</m:t>
                                </m:r>
                              </m:e>
                            </m:rad>
                          </m:den>
                        </m:f>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f>
                              <m:fPr>
                                <m:ctrlPr>
                                  <a:rPr lang="zh-CN" altLang="zh-CN" i="1">
                                    <a:latin typeface="Cambria Math" panose="02040503050406030204" pitchFamily="18" charset="0"/>
                                  </a:rPr>
                                </m:ctrlPr>
                              </m:fPr>
                              <m:num>
                                <m:r>
                                  <a:rPr lang="en-US" altLang="zh-CN" i="1">
                                    <a:latin typeface="Cambria Math" panose="02040503050406030204" pitchFamily="18" charset="0"/>
                                  </a:rPr>
                                  <m:t>𝛼</m:t>
                                </m:r>
                              </m:num>
                              <m:den>
                                <m:r>
                                  <a:rPr lang="en-US" altLang="zh-CN" i="1">
                                    <a:latin typeface="Cambria Math" panose="02040503050406030204" pitchFamily="18" charset="0"/>
                                  </a:rPr>
                                  <m:t>2</m:t>
                                </m:r>
                              </m:den>
                            </m:f>
                          </m:sub>
                        </m:sSub>
                        <m:d>
                          <m:dPr>
                            <m:ctrlPr>
                              <a:rPr lang="zh-CN"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−1</m:t>
                            </m:r>
                          </m:e>
                        </m:d>
                      </m:e>
                    </m:d>
                  </m:oMath>
                </a14:m>
                <a:r>
                  <a:rPr lang="en-US" altLang="zh-CN" dirty="0" smtClean="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93624" y="957532"/>
                <a:ext cx="8610890" cy="2863354"/>
              </a:xfrm>
              <a:blipFill rotWithShape="0">
                <a:blip r:embed="rId3"/>
                <a:stretch>
                  <a:fillRect l="-1274" t="-31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14086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Determining the Order by Local Clocks</a:t>
            </a:r>
            <a:endParaRPr lang="zh-CN" altLang="en-US" dirty="0">
              <a:solidFill>
                <a:srgbClr val="C00000"/>
              </a:solidFill>
            </a:endParaRPr>
          </a:p>
        </p:txBody>
      </p:sp>
      <p:sp>
        <p:nvSpPr>
          <p:cNvPr id="3" name="内容占位符 2"/>
          <p:cNvSpPr>
            <a:spLocks noGrp="1"/>
          </p:cNvSpPr>
          <p:nvPr>
            <p:ph idx="1"/>
          </p:nvPr>
        </p:nvSpPr>
        <p:spPr/>
        <p:txBody>
          <a:bodyPr/>
          <a:lstStyle/>
          <a:p>
            <a:r>
              <a:rPr lang="en-US" altLang="zh-CN" i="1" dirty="0"/>
              <a:t>Out-Of-Order Execution Exclusion</a:t>
            </a:r>
            <a:endParaRPr lang="zh-CN" altLang="en-US" i="1" dirty="0"/>
          </a:p>
        </p:txBody>
      </p:sp>
      <p:cxnSp>
        <p:nvCxnSpPr>
          <p:cNvPr id="4" name="直接箭头连接符 3"/>
          <p:cNvCxnSpPr/>
          <p:nvPr/>
        </p:nvCxnSpPr>
        <p:spPr bwMode="auto">
          <a:xfrm flipH="1">
            <a:off x="2413942" y="2025636"/>
            <a:ext cx="1" cy="3448972"/>
          </a:xfrm>
          <a:prstGeom prst="straightConnector1">
            <a:avLst/>
          </a:prstGeom>
          <a:noFill/>
          <a:ln w="9525" cap="flat" cmpd="sng" algn="ctr">
            <a:solidFill>
              <a:schemeClr val="tx1"/>
            </a:solidFill>
            <a:prstDash val="dash"/>
            <a:round/>
            <a:headEnd type="none" w="med" len="med"/>
            <a:tailEnd type="triangle"/>
          </a:ln>
          <a:effectLst/>
        </p:spPr>
      </p:cxnSp>
      <p:sp>
        <p:nvSpPr>
          <p:cNvPr id="5" name="文本框 4"/>
          <p:cNvSpPr txBox="1"/>
          <p:nvPr/>
        </p:nvSpPr>
        <p:spPr>
          <a:xfrm>
            <a:off x="1911239" y="1724411"/>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6" name="文本框 5"/>
          <p:cNvSpPr txBox="1"/>
          <p:nvPr/>
        </p:nvSpPr>
        <p:spPr>
          <a:xfrm>
            <a:off x="5588372" y="1738060"/>
            <a:ext cx="1005403" cy="289310"/>
          </a:xfrm>
          <a:prstGeom prst="rect">
            <a:avLst/>
          </a:prstGeom>
          <a:noFill/>
        </p:spPr>
        <p:txBody>
          <a:bodyPr wrap="none" rtlCol="0">
            <a:spAutoFit/>
          </a:bodyPr>
          <a:lstStyle/>
          <a:p>
            <a:r>
              <a:rPr lang="en-US" altLang="zh-CN" dirty="0" smtClean="0"/>
              <a:t>Thread 2</a:t>
            </a:r>
            <a:endParaRPr lang="zh-CN" altLang="en-US" dirty="0"/>
          </a:p>
        </p:txBody>
      </p:sp>
      <p:sp>
        <p:nvSpPr>
          <p:cNvPr id="7" name="圆角矩形 6"/>
          <p:cNvSpPr/>
          <p:nvPr/>
        </p:nvSpPr>
        <p:spPr bwMode="auto">
          <a:xfrm>
            <a:off x="1640736" y="2259484"/>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t>W</a:t>
            </a:r>
            <a:r>
              <a:rPr lang="en-US" altLang="zh-CN" sz="1100" dirty="0" smtClean="0"/>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直接箭头连接符 7"/>
          <p:cNvCxnSpPr/>
          <p:nvPr/>
        </p:nvCxnSpPr>
        <p:spPr bwMode="auto">
          <a:xfrm flipH="1">
            <a:off x="6091073" y="2039285"/>
            <a:ext cx="1" cy="3448972"/>
          </a:xfrm>
          <a:prstGeom prst="straightConnector1">
            <a:avLst/>
          </a:prstGeom>
          <a:noFill/>
          <a:ln w="9525" cap="flat" cmpd="sng" algn="ctr">
            <a:solidFill>
              <a:schemeClr val="tx1"/>
            </a:solidFill>
            <a:prstDash val="dash"/>
            <a:round/>
            <a:headEnd type="none" w="med" len="med"/>
            <a:tailEnd type="triangle"/>
          </a:ln>
          <a:effectLst/>
        </p:spPr>
      </p:cxnSp>
      <p:sp>
        <p:nvSpPr>
          <p:cNvPr id="9" name="圆角矩形 8"/>
          <p:cNvSpPr/>
          <p:nvPr/>
        </p:nvSpPr>
        <p:spPr bwMode="auto">
          <a:xfrm>
            <a:off x="5315626" y="4830353"/>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3</a:t>
            </a:r>
            <a:endParaRPr lang="zh-CN" altLang="en-US" dirty="0"/>
          </a:p>
        </p:txBody>
      </p:sp>
      <p:sp>
        <p:nvSpPr>
          <p:cNvPr id="11" name="圆角矩形 10"/>
          <p:cNvSpPr/>
          <p:nvPr/>
        </p:nvSpPr>
        <p:spPr bwMode="auto">
          <a:xfrm>
            <a:off x="1643008" y="3075507"/>
            <a:ext cx="1546411" cy="292653"/>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TS1 </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 </a:t>
            </a:r>
            <a:r>
              <a:rPr kumimoji="0" lang="en-US" altLang="zh-CN" sz="1600" b="0" i="0" u="none" strike="noStrike" cap="none" normalizeH="0" baseline="0" dirty="0" err="1" smtClean="0">
                <a:ln>
                  <a:noFill/>
                </a:ln>
                <a:solidFill>
                  <a:schemeClr val="tx1"/>
                </a:solidFill>
                <a:effectLst/>
                <a:latin typeface="Arial" pitchFamily="34" charset="0"/>
                <a:cs typeface="Arial" pitchFamily="34" charset="0"/>
                <a:sym typeface="Wingdings" panose="05000000000000000000" pitchFamily="2" charset="2"/>
              </a:rPr>
              <a:t>RdLC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圆角矩形 11"/>
          <p:cNvSpPr/>
          <p:nvPr/>
        </p:nvSpPr>
        <p:spPr bwMode="auto">
          <a:xfrm>
            <a:off x="5315627" y="4192709"/>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R</a:t>
            </a:r>
            <a:r>
              <a:rPr lang="en-US" altLang="zh-CN" sz="1200" dirty="0" smtClean="0"/>
              <a:t>2</a:t>
            </a:r>
            <a:endParaRPr lang="zh-CN" altLang="en-US" dirty="0"/>
          </a:p>
        </p:txBody>
      </p:sp>
      <p:sp>
        <p:nvSpPr>
          <p:cNvPr id="13" name="圆角矩形 12"/>
          <p:cNvSpPr/>
          <p:nvPr/>
        </p:nvSpPr>
        <p:spPr bwMode="auto">
          <a:xfrm>
            <a:off x="1629360" y="4335625"/>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圆角矩形 13"/>
          <p:cNvSpPr/>
          <p:nvPr/>
        </p:nvSpPr>
        <p:spPr bwMode="auto">
          <a:xfrm>
            <a:off x="5315628" y="3192003"/>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TS2 </a:t>
            </a:r>
            <a:r>
              <a:rPr lang="en-US" altLang="zh-CN" dirty="0" smtClean="0">
                <a:sym typeface="Wingdings" panose="05000000000000000000" pitchFamily="2" charset="2"/>
              </a:rPr>
              <a:t> </a:t>
            </a:r>
            <a:r>
              <a:rPr lang="en-US" altLang="zh-CN" dirty="0" err="1" smtClean="0">
                <a:sym typeface="Wingdings" panose="05000000000000000000" pitchFamily="2" charset="2"/>
              </a:rPr>
              <a:t>RdLC</a:t>
            </a:r>
            <a:r>
              <a:rPr lang="en-US" altLang="zh-CN" dirty="0" smtClean="0">
                <a:sym typeface="Wingdings" panose="05000000000000000000" pitchFamily="2" charset="2"/>
              </a:rPr>
              <a:t>;</a:t>
            </a:r>
            <a:endParaRPr lang="zh-CN" altLang="en-US" dirty="0"/>
          </a:p>
        </p:txBody>
      </p:sp>
      <p:sp>
        <p:nvSpPr>
          <p:cNvPr id="15" name="圆角矩形 14"/>
          <p:cNvSpPr/>
          <p:nvPr/>
        </p:nvSpPr>
        <p:spPr bwMode="auto">
          <a:xfrm>
            <a:off x="5315628" y="2283745"/>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2</a:t>
            </a:r>
            <a:endParaRPr lang="zh-CN" altLang="en-US" dirty="0"/>
          </a:p>
        </p:txBody>
      </p:sp>
      <p:sp>
        <p:nvSpPr>
          <p:cNvPr id="23" name="圆角矩形 22"/>
          <p:cNvSpPr/>
          <p:nvPr/>
        </p:nvSpPr>
        <p:spPr bwMode="auto">
          <a:xfrm>
            <a:off x="1664163" y="345355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FENCE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圆角矩形 23"/>
          <p:cNvSpPr/>
          <p:nvPr/>
        </p:nvSpPr>
        <p:spPr bwMode="auto">
          <a:xfrm>
            <a:off x="1643007" y="268667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FENCE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圆角矩形 24"/>
          <p:cNvSpPr/>
          <p:nvPr/>
        </p:nvSpPr>
        <p:spPr bwMode="auto">
          <a:xfrm>
            <a:off x="1644808" y="2269364"/>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t>W</a:t>
            </a:r>
            <a:r>
              <a:rPr lang="en-US" altLang="zh-CN" sz="1100" dirty="0" smtClean="0"/>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圆角矩形 25"/>
          <p:cNvSpPr/>
          <p:nvPr/>
        </p:nvSpPr>
        <p:spPr bwMode="auto">
          <a:xfrm>
            <a:off x="5315626" y="3568298"/>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FENCE</a:t>
            </a:r>
            <a:endParaRPr lang="zh-CN" altLang="en-US" dirty="0"/>
          </a:p>
        </p:txBody>
      </p:sp>
      <p:sp>
        <p:nvSpPr>
          <p:cNvPr id="27" name="圆角矩形 26"/>
          <p:cNvSpPr/>
          <p:nvPr/>
        </p:nvSpPr>
        <p:spPr bwMode="auto">
          <a:xfrm>
            <a:off x="5315626" y="2782695"/>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FENCE</a:t>
            </a:r>
            <a:endParaRPr lang="zh-CN" altLang="en-US" dirty="0"/>
          </a:p>
        </p:txBody>
      </p:sp>
      <p:sp>
        <p:nvSpPr>
          <p:cNvPr id="28" name="文本框 27"/>
          <p:cNvSpPr txBox="1"/>
          <p:nvPr/>
        </p:nvSpPr>
        <p:spPr>
          <a:xfrm>
            <a:off x="3653518" y="2592094"/>
            <a:ext cx="1168910" cy="1791260"/>
          </a:xfrm>
          <a:prstGeom prst="rect">
            <a:avLst/>
          </a:prstGeom>
          <a:noFill/>
        </p:spPr>
        <p:txBody>
          <a:bodyPr wrap="none" rtlCol="0">
            <a:spAutoFit/>
          </a:bodyPr>
          <a:lstStyle/>
          <a:p>
            <a:r>
              <a:rPr lang="en-US" altLang="zh-CN" sz="13800" dirty="0" smtClean="0">
                <a:solidFill>
                  <a:srgbClr val="FF0000"/>
                </a:solidFill>
              </a:rPr>
              <a:t>?</a:t>
            </a:r>
            <a:endParaRPr lang="zh-CN" altLang="en-US" sz="13800" dirty="0">
              <a:solidFill>
                <a:srgbClr val="FF0000"/>
              </a:solidFill>
            </a:endParaRPr>
          </a:p>
        </p:txBody>
      </p:sp>
    </p:spTree>
    <p:extLst>
      <p:ext uri="{BB962C8B-B14F-4D97-AF65-F5344CB8AC3E}">
        <p14:creationId xmlns:p14="http://schemas.microsoft.com/office/powerpoint/2010/main" val="4234261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7.40741E-7 L 0.00035 0.16736 " pathEditMode="relative" rAng="0" ptsTypes="AA">
                                      <p:cBhvr>
                                        <p:cTn id="6" dur="2000" fill="hold"/>
                                        <p:tgtEl>
                                          <p:spTgt spid="7"/>
                                        </p:tgtEl>
                                        <p:attrNameLst>
                                          <p:attrName>ppt_x</p:attrName>
                                          <p:attrName>ppt_y</p:attrName>
                                        </p:attrNameLst>
                                      </p:cBhvr>
                                      <p:rCtr x="17" y="835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3" grpId="0" animBg="1"/>
      <p:bldP spid="24" grpId="0" animBg="1"/>
      <p:bldP spid="25" grpId="0" animBg="1"/>
      <p:bldP spid="26" grpId="0" animBg="1"/>
      <p:bldP spid="27" grpId="0"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Determining the Order by Local Clocks</a:t>
            </a:r>
            <a:endParaRPr lang="zh-CN" altLang="en-US" dirty="0"/>
          </a:p>
        </p:txBody>
      </p:sp>
      <p:sp>
        <p:nvSpPr>
          <p:cNvPr id="3" name="内容占位符 2"/>
          <p:cNvSpPr>
            <a:spLocks noGrp="1"/>
          </p:cNvSpPr>
          <p:nvPr>
            <p:ph idx="1"/>
          </p:nvPr>
        </p:nvSpPr>
        <p:spPr>
          <a:xfrm>
            <a:off x="293624" y="957532"/>
            <a:ext cx="8557768" cy="1280801"/>
          </a:xfrm>
        </p:spPr>
        <p:txBody>
          <a:bodyPr/>
          <a:lstStyle/>
          <a:p>
            <a:r>
              <a:rPr lang="en-US" altLang="zh-CN" dirty="0" smtClean="0"/>
              <a:t>Write Operation:</a:t>
            </a:r>
          </a:p>
          <a:p>
            <a:pPr lvl="1"/>
            <a:r>
              <a:rPr lang="en-US" altLang="zh-CN" dirty="0" smtClean="0"/>
              <a:t>Local Complete (LC), write to write buffer</a:t>
            </a:r>
          </a:p>
          <a:p>
            <a:pPr lvl="1"/>
            <a:r>
              <a:rPr lang="en-US" altLang="zh-CN" dirty="0" smtClean="0"/>
              <a:t>Globally Visible (GV), write to cache</a:t>
            </a:r>
            <a:endParaRPr lang="zh-CN" altLang="en-US" dirty="0"/>
          </a:p>
        </p:txBody>
      </p:sp>
      <p:cxnSp>
        <p:nvCxnSpPr>
          <p:cNvPr id="4" name="直接箭头连接符 3"/>
          <p:cNvCxnSpPr/>
          <p:nvPr/>
        </p:nvCxnSpPr>
        <p:spPr bwMode="auto">
          <a:xfrm flipH="1">
            <a:off x="1349417" y="2830856"/>
            <a:ext cx="1" cy="3448972"/>
          </a:xfrm>
          <a:prstGeom prst="straightConnector1">
            <a:avLst/>
          </a:prstGeom>
          <a:noFill/>
          <a:ln w="9525" cap="flat" cmpd="sng" algn="ctr">
            <a:solidFill>
              <a:schemeClr val="tx1"/>
            </a:solidFill>
            <a:prstDash val="dash"/>
            <a:round/>
            <a:headEnd type="none" w="med" len="med"/>
            <a:tailEnd type="triangle"/>
          </a:ln>
          <a:effectLst/>
        </p:spPr>
      </p:cxnSp>
      <p:sp>
        <p:nvSpPr>
          <p:cNvPr id="5" name="文本框 4"/>
          <p:cNvSpPr txBox="1"/>
          <p:nvPr/>
        </p:nvSpPr>
        <p:spPr>
          <a:xfrm>
            <a:off x="846714" y="2529631"/>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6" name="文本框 5"/>
          <p:cNvSpPr txBox="1"/>
          <p:nvPr/>
        </p:nvSpPr>
        <p:spPr>
          <a:xfrm>
            <a:off x="4523847" y="2543280"/>
            <a:ext cx="1005403" cy="289310"/>
          </a:xfrm>
          <a:prstGeom prst="rect">
            <a:avLst/>
          </a:prstGeom>
          <a:noFill/>
        </p:spPr>
        <p:txBody>
          <a:bodyPr wrap="none" rtlCol="0">
            <a:spAutoFit/>
          </a:bodyPr>
          <a:lstStyle/>
          <a:p>
            <a:r>
              <a:rPr lang="en-US" altLang="zh-CN" dirty="0" smtClean="0"/>
              <a:t>Thread 2</a:t>
            </a:r>
            <a:endParaRPr lang="zh-CN" altLang="en-US" dirty="0"/>
          </a:p>
        </p:txBody>
      </p:sp>
      <p:cxnSp>
        <p:nvCxnSpPr>
          <p:cNvPr id="8" name="直接箭头连接符 7"/>
          <p:cNvCxnSpPr/>
          <p:nvPr/>
        </p:nvCxnSpPr>
        <p:spPr bwMode="auto">
          <a:xfrm flipH="1">
            <a:off x="5026548" y="2844505"/>
            <a:ext cx="1" cy="3448972"/>
          </a:xfrm>
          <a:prstGeom prst="straightConnector1">
            <a:avLst/>
          </a:prstGeom>
          <a:noFill/>
          <a:ln w="9525" cap="flat" cmpd="sng" algn="ctr">
            <a:solidFill>
              <a:schemeClr val="tx1"/>
            </a:solidFill>
            <a:prstDash val="dash"/>
            <a:round/>
            <a:headEnd type="none" w="med" len="med"/>
            <a:tailEnd type="triangle"/>
          </a:ln>
          <a:effectLst/>
        </p:spPr>
      </p:cxnSp>
      <p:sp>
        <p:nvSpPr>
          <p:cNvPr id="9" name="圆角矩形 8"/>
          <p:cNvSpPr/>
          <p:nvPr/>
        </p:nvSpPr>
        <p:spPr bwMode="auto">
          <a:xfrm>
            <a:off x="4251101" y="5744757"/>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3</a:t>
            </a:r>
            <a:endParaRPr lang="zh-CN" altLang="en-US" dirty="0"/>
          </a:p>
        </p:txBody>
      </p:sp>
      <p:sp>
        <p:nvSpPr>
          <p:cNvPr id="10" name="圆角矩形 9"/>
          <p:cNvSpPr/>
          <p:nvPr/>
        </p:nvSpPr>
        <p:spPr bwMode="auto">
          <a:xfrm>
            <a:off x="578483" y="376301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TS1 </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 </a:t>
            </a:r>
            <a:r>
              <a:rPr kumimoji="0" lang="en-US" altLang="zh-CN" sz="1600" b="0" i="0" u="none" strike="noStrike" cap="none" normalizeH="0" baseline="0" dirty="0" err="1" smtClean="0">
                <a:ln>
                  <a:noFill/>
                </a:ln>
                <a:solidFill>
                  <a:schemeClr val="tx1"/>
                </a:solidFill>
                <a:effectLst/>
                <a:latin typeface="Arial" pitchFamily="34" charset="0"/>
                <a:cs typeface="Arial" pitchFamily="34" charset="0"/>
                <a:sym typeface="Wingdings" panose="05000000000000000000" pitchFamily="2" charset="2"/>
              </a:rPr>
              <a:t>RdLC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圆角矩形 10"/>
          <p:cNvSpPr/>
          <p:nvPr/>
        </p:nvSpPr>
        <p:spPr bwMode="auto">
          <a:xfrm>
            <a:off x="4251102" y="4820511"/>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R</a:t>
            </a:r>
            <a:r>
              <a:rPr lang="en-US" altLang="zh-CN" sz="1200" dirty="0" smtClean="0"/>
              <a:t>2</a:t>
            </a:r>
            <a:endParaRPr lang="zh-CN" altLang="en-US" dirty="0"/>
          </a:p>
        </p:txBody>
      </p:sp>
      <p:sp>
        <p:nvSpPr>
          <p:cNvPr id="12" name="圆角矩形 11"/>
          <p:cNvSpPr/>
          <p:nvPr/>
        </p:nvSpPr>
        <p:spPr bwMode="auto">
          <a:xfrm>
            <a:off x="564832" y="566397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圆角矩形 12"/>
          <p:cNvSpPr/>
          <p:nvPr/>
        </p:nvSpPr>
        <p:spPr bwMode="auto">
          <a:xfrm>
            <a:off x="4251103" y="3997223"/>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TS2 </a:t>
            </a:r>
            <a:r>
              <a:rPr lang="en-US" altLang="zh-CN" dirty="0" smtClean="0">
                <a:sym typeface="Wingdings" panose="05000000000000000000" pitchFamily="2" charset="2"/>
              </a:rPr>
              <a:t> RdLC;</a:t>
            </a:r>
            <a:endParaRPr lang="zh-CN" altLang="en-US" dirty="0"/>
          </a:p>
        </p:txBody>
      </p:sp>
      <p:sp>
        <p:nvSpPr>
          <p:cNvPr id="14" name="圆角矩形 13"/>
          <p:cNvSpPr/>
          <p:nvPr/>
        </p:nvSpPr>
        <p:spPr bwMode="auto">
          <a:xfrm>
            <a:off x="4251103" y="3034373"/>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2</a:t>
            </a:r>
            <a:endParaRPr lang="zh-CN" altLang="en-US" dirty="0"/>
          </a:p>
        </p:txBody>
      </p:sp>
      <p:sp>
        <p:nvSpPr>
          <p:cNvPr id="15" name="圆角矩形 14"/>
          <p:cNvSpPr/>
          <p:nvPr/>
        </p:nvSpPr>
        <p:spPr bwMode="auto">
          <a:xfrm>
            <a:off x="564833" y="414150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FENCE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圆角矩形 15"/>
          <p:cNvSpPr/>
          <p:nvPr/>
        </p:nvSpPr>
        <p:spPr bwMode="auto">
          <a:xfrm>
            <a:off x="578482" y="337417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FENCE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圆角矩形 16"/>
          <p:cNvSpPr/>
          <p:nvPr/>
        </p:nvSpPr>
        <p:spPr bwMode="auto">
          <a:xfrm>
            <a:off x="578482" y="289199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1 </a:t>
            </a:r>
            <a:r>
              <a:rPr lang="en-US" altLang="zh-CN" dirty="0"/>
              <a:t>(LC)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圆角矩形 17"/>
          <p:cNvSpPr/>
          <p:nvPr/>
        </p:nvSpPr>
        <p:spPr bwMode="auto">
          <a:xfrm>
            <a:off x="4251101" y="4373518"/>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FENCE</a:t>
            </a:r>
            <a:endParaRPr lang="zh-CN" altLang="en-US" dirty="0"/>
          </a:p>
        </p:txBody>
      </p:sp>
      <p:sp>
        <p:nvSpPr>
          <p:cNvPr id="19" name="圆角矩形 18"/>
          <p:cNvSpPr/>
          <p:nvPr/>
        </p:nvSpPr>
        <p:spPr bwMode="auto">
          <a:xfrm>
            <a:off x="4251101" y="3587915"/>
            <a:ext cx="1546411" cy="322730"/>
          </a:xfrm>
          <a:prstGeom prst="roundRect">
            <a:avLst/>
          </a:prstGeom>
          <a:solidFill>
            <a:schemeClr val="accent3">
              <a:lumMod val="60000"/>
              <a:lumOff val="40000"/>
            </a:schemeClr>
          </a:solidFill>
          <a:ln w="9525" cap="flat" cmpd="sng" algn="ctr">
            <a:solidFill>
              <a:schemeClr val="accent3">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FENCE</a:t>
            </a:r>
            <a:endParaRPr lang="zh-CN" altLang="en-US" dirty="0"/>
          </a:p>
        </p:txBody>
      </p:sp>
      <p:sp>
        <p:nvSpPr>
          <p:cNvPr id="21" name="圆角矩形 20"/>
          <p:cNvSpPr/>
          <p:nvPr/>
        </p:nvSpPr>
        <p:spPr bwMode="auto">
          <a:xfrm>
            <a:off x="564834" y="522855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1 </a:t>
            </a:r>
            <a:r>
              <a:rPr lang="en-US" altLang="zh-CN" dirty="0" smtClean="0"/>
              <a:t>(GV)</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直接箭头连接符 22"/>
          <p:cNvCxnSpPr>
            <a:endCxn id="13" idx="1"/>
          </p:cNvCxnSpPr>
          <p:nvPr/>
        </p:nvCxnSpPr>
        <p:spPr bwMode="auto">
          <a:xfrm>
            <a:off x="2129048" y="3971502"/>
            <a:ext cx="2122055" cy="187086"/>
          </a:xfrm>
          <a:prstGeom prst="straightConnector1">
            <a:avLst/>
          </a:prstGeom>
          <a:noFill/>
          <a:ln w="25400" cap="flat" cmpd="sng" algn="ctr">
            <a:solidFill>
              <a:schemeClr val="tx1"/>
            </a:solidFill>
            <a:prstDash val="solid"/>
            <a:round/>
            <a:headEnd type="none" w="med" len="med"/>
            <a:tailEnd type="triangle"/>
          </a:ln>
          <a:effectLst/>
        </p:spPr>
      </p:cxnSp>
      <p:cxnSp>
        <p:nvCxnSpPr>
          <p:cNvPr id="25" name="直接箭头连接符 24"/>
          <p:cNvCxnSpPr>
            <a:stCxn id="11" idx="1"/>
            <a:endCxn id="21" idx="3"/>
          </p:cNvCxnSpPr>
          <p:nvPr/>
        </p:nvCxnSpPr>
        <p:spPr bwMode="auto">
          <a:xfrm flipH="1">
            <a:off x="2111245" y="4981876"/>
            <a:ext cx="2139857" cy="408045"/>
          </a:xfrm>
          <a:prstGeom prst="straightConnector1">
            <a:avLst/>
          </a:prstGeom>
          <a:noFill/>
          <a:ln w="25400" cap="flat" cmpd="sng" algn="ctr">
            <a:solidFill>
              <a:schemeClr val="tx1"/>
            </a:solidFill>
            <a:prstDash val="solid"/>
            <a:round/>
            <a:headEnd type="none" w="med" len="med"/>
            <a:tailEnd type="triangle"/>
          </a:ln>
          <a:effectLst/>
        </p:spPr>
      </p:cxnSp>
      <p:sp>
        <p:nvSpPr>
          <p:cNvPr id="26" name="文本框 25"/>
          <p:cNvSpPr txBox="1"/>
          <p:nvPr/>
        </p:nvSpPr>
        <p:spPr>
          <a:xfrm>
            <a:off x="2603543" y="3860476"/>
            <a:ext cx="1364476" cy="1791260"/>
          </a:xfrm>
          <a:prstGeom prst="rect">
            <a:avLst/>
          </a:prstGeom>
          <a:noFill/>
        </p:spPr>
        <p:txBody>
          <a:bodyPr wrap="none" rtlCol="0">
            <a:spAutoFit/>
          </a:bodyPr>
          <a:lstStyle/>
          <a:p>
            <a:r>
              <a:rPr lang="en-US" altLang="zh-CN" sz="13800" dirty="0">
                <a:solidFill>
                  <a:srgbClr val="FF0000"/>
                </a:solidFill>
              </a:rPr>
              <a:t>X</a:t>
            </a:r>
            <a:endParaRPr lang="zh-CN" altLang="en-US" sz="13800" dirty="0">
              <a:solidFill>
                <a:srgbClr val="FF0000"/>
              </a:solidFill>
            </a:endParaRPr>
          </a:p>
        </p:txBody>
      </p:sp>
      <p:sp>
        <p:nvSpPr>
          <p:cNvPr id="28" name="文本框 27"/>
          <p:cNvSpPr txBox="1"/>
          <p:nvPr/>
        </p:nvSpPr>
        <p:spPr>
          <a:xfrm>
            <a:off x="6619164" y="1214651"/>
            <a:ext cx="2060812" cy="338554"/>
          </a:xfrm>
          <a:prstGeom prst="rect">
            <a:avLst/>
          </a:prstGeom>
          <a:noFill/>
        </p:spPr>
        <p:txBody>
          <a:bodyPr wrap="square" rtlCol="0">
            <a:spAutoFit/>
          </a:bodyPr>
          <a:lstStyle/>
          <a:p>
            <a:r>
              <a:rPr lang="en-US" altLang="zh-CN" sz="2000" b="1" dirty="0" smtClean="0"/>
              <a:t>Solution (</a:t>
            </a:r>
            <a:r>
              <a:rPr lang="en-US" altLang="zh-CN" sz="2000" b="1" dirty="0"/>
              <a:t>x</a:t>
            </a:r>
            <a:r>
              <a:rPr lang="en-US" altLang="zh-CN" sz="2000" b="1" dirty="0" smtClean="0"/>
              <a:t>86)</a:t>
            </a:r>
            <a:endParaRPr lang="zh-CN" altLang="en-US" sz="2000" b="1" dirty="0"/>
          </a:p>
        </p:txBody>
      </p:sp>
      <p:cxnSp>
        <p:nvCxnSpPr>
          <p:cNvPr id="29" name="直接箭头连接符 28"/>
          <p:cNvCxnSpPr>
            <a:stCxn id="30" idx="2"/>
          </p:cNvCxnSpPr>
          <p:nvPr/>
        </p:nvCxnSpPr>
        <p:spPr bwMode="auto">
          <a:xfrm>
            <a:off x="7613749" y="1931837"/>
            <a:ext cx="0" cy="4135650"/>
          </a:xfrm>
          <a:prstGeom prst="straightConnector1">
            <a:avLst/>
          </a:prstGeom>
          <a:noFill/>
          <a:ln w="9525" cap="flat" cmpd="sng" algn="ctr">
            <a:solidFill>
              <a:schemeClr val="tx1"/>
            </a:solidFill>
            <a:prstDash val="dash"/>
            <a:round/>
            <a:headEnd type="none" w="med" len="med"/>
            <a:tailEnd type="triangle"/>
          </a:ln>
          <a:effectLst/>
        </p:spPr>
      </p:cxnSp>
      <p:sp>
        <p:nvSpPr>
          <p:cNvPr id="30" name="文本框 29"/>
          <p:cNvSpPr txBox="1"/>
          <p:nvPr/>
        </p:nvSpPr>
        <p:spPr>
          <a:xfrm>
            <a:off x="7111047" y="1642527"/>
            <a:ext cx="1005403" cy="289310"/>
          </a:xfrm>
          <a:prstGeom prst="rect">
            <a:avLst/>
          </a:prstGeom>
          <a:noFill/>
        </p:spPr>
        <p:txBody>
          <a:bodyPr wrap="none" rtlCol="0">
            <a:spAutoFit/>
          </a:bodyPr>
          <a:lstStyle/>
          <a:p>
            <a:r>
              <a:rPr lang="en-US" altLang="zh-CN" dirty="0" smtClean="0"/>
              <a:t>Thread 1</a:t>
            </a:r>
            <a:endParaRPr lang="zh-CN" altLang="en-US" dirty="0"/>
          </a:p>
        </p:txBody>
      </p:sp>
      <p:sp>
        <p:nvSpPr>
          <p:cNvPr id="31" name="圆角矩形 30"/>
          <p:cNvSpPr/>
          <p:nvPr/>
        </p:nvSpPr>
        <p:spPr bwMode="auto">
          <a:xfrm>
            <a:off x="6856041" y="4114639"/>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RDTSC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圆角矩形 31"/>
          <p:cNvSpPr/>
          <p:nvPr/>
        </p:nvSpPr>
        <p:spPr bwMode="auto">
          <a:xfrm>
            <a:off x="6829165" y="5404664"/>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圆角矩形 32"/>
          <p:cNvSpPr/>
          <p:nvPr/>
        </p:nvSpPr>
        <p:spPr bwMode="auto">
          <a:xfrm>
            <a:off x="6840542" y="4936278"/>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LFENCE</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34" name="圆角矩形 33"/>
          <p:cNvSpPr/>
          <p:nvPr/>
        </p:nvSpPr>
        <p:spPr bwMode="auto">
          <a:xfrm>
            <a:off x="6856463" y="2917438"/>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MFENCE</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36" name="圆角矩形 35"/>
          <p:cNvSpPr/>
          <p:nvPr/>
        </p:nvSpPr>
        <p:spPr bwMode="auto">
          <a:xfrm>
            <a:off x="6845087" y="3315501"/>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STORE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圆角矩形 36"/>
          <p:cNvSpPr/>
          <p:nvPr/>
        </p:nvSpPr>
        <p:spPr bwMode="auto">
          <a:xfrm>
            <a:off x="6845087" y="370238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a:t>L</a:t>
            </a:r>
            <a:r>
              <a:rPr kumimoji="0" lang="en-US" altLang="zh-CN" sz="1600" i="0" u="none" strike="noStrike" cap="none" normalizeH="0" baseline="0" dirty="0" smtClean="0">
                <a:ln>
                  <a:noFill/>
                </a:ln>
                <a:effectLst/>
              </a:rPr>
              <a:t>FENCE</a:t>
            </a:r>
            <a:endParaRPr kumimoji="0" lang="zh-CN" altLang="en-US" sz="1600" i="0" u="none" strike="noStrike" cap="none" normalizeH="0" baseline="0" dirty="0" smtClean="0">
              <a:ln>
                <a:noFill/>
              </a:ln>
              <a:effectLst/>
            </a:endParaRPr>
          </a:p>
        </p:txBody>
      </p:sp>
      <p:sp>
        <p:nvSpPr>
          <p:cNvPr id="38" name="圆角矩形 37"/>
          <p:cNvSpPr/>
          <p:nvPr/>
        </p:nvSpPr>
        <p:spPr bwMode="auto">
          <a:xfrm>
            <a:off x="6848216" y="4510809"/>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STORE 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圆角矩形 38"/>
          <p:cNvSpPr/>
          <p:nvPr/>
        </p:nvSpPr>
        <p:spPr bwMode="auto">
          <a:xfrm>
            <a:off x="6829165" y="2107050"/>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1 </a:t>
            </a:r>
            <a:r>
              <a:rPr lang="en-US" altLang="zh-CN" dirty="0"/>
              <a:t>(LC)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圆角矩形 39"/>
          <p:cNvSpPr/>
          <p:nvPr/>
        </p:nvSpPr>
        <p:spPr bwMode="auto">
          <a:xfrm>
            <a:off x="6840542" y="2501221"/>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W</a:t>
            </a:r>
            <a:r>
              <a:rPr lang="en-US" altLang="zh-CN" sz="1100" dirty="0" smtClean="0"/>
              <a:t>1 </a:t>
            </a:r>
            <a:r>
              <a:rPr lang="en-US" altLang="zh-CN" dirty="0" smtClean="0"/>
              <a:t>(GV)</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矩形 19"/>
          <p:cNvSpPr/>
          <p:nvPr/>
        </p:nvSpPr>
        <p:spPr bwMode="auto">
          <a:xfrm>
            <a:off x="6423660" y="2876576"/>
            <a:ext cx="2427732" cy="2428152"/>
          </a:xfrm>
          <a:prstGeom prst="rect">
            <a:avLst/>
          </a:prstGeom>
          <a:noFill/>
          <a:ln w="38100">
            <a:solidFill>
              <a:srgbClr val="00CC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5419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6" grpId="0"/>
      <p:bldP spid="28" grpId="0"/>
      <p:bldP spid="30" grpId="0"/>
      <p:bldP spid="31" grpId="0" animBg="1"/>
      <p:bldP spid="32" grpId="0" animBg="1"/>
      <p:bldP spid="33" grpId="0" animBg="1"/>
      <p:bldP spid="34" grpId="0" animBg="1"/>
      <p:bldP spid="36" grpId="0" animBg="1"/>
      <p:bldP spid="37" grpId="0" animBg="1"/>
      <p:bldP spid="38" grpId="0" animBg="1"/>
      <p:bldP spid="39" grpId="0" animBg="1"/>
      <p:bldP spid="40"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Determining the Order by Local Clocks</a:t>
            </a:r>
            <a:endParaRPr lang="zh-CN" altLang="en-US" dirty="0"/>
          </a:p>
        </p:txBody>
      </p:sp>
      <p:sp>
        <p:nvSpPr>
          <p:cNvPr id="20" name="内容占位符 19"/>
          <p:cNvSpPr>
            <a:spLocks noGrp="1"/>
          </p:cNvSpPr>
          <p:nvPr>
            <p:ph idx="1"/>
          </p:nvPr>
        </p:nvSpPr>
        <p:spPr/>
        <p:txBody>
          <a:bodyPr/>
          <a:lstStyle/>
          <a:p>
            <a:r>
              <a:rPr lang="en-US" altLang="zh-CN" dirty="0" smtClean="0"/>
              <a:t>Explanation about the instrumented instructions to record clock.</a:t>
            </a:r>
            <a:endParaRPr lang="zh-CN" altLang="en-US" dirty="0"/>
          </a:p>
        </p:txBody>
      </p:sp>
      <p:sp>
        <p:nvSpPr>
          <p:cNvPr id="38" name="文本框 27"/>
          <p:cNvSpPr txBox="1"/>
          <p:nvPr/>
        </p:nvSpPr>
        <p:spPr>
          <a:xfrm>
            <a:off x="766770" y="1605808"/>
            <a:ext cx="2060812" cy="338554"/>
          </a:xfrm>
          <a:prstGeom prst="rect">
            <a:avLst/>
          </a:prstGeom>
          <a:noFill/>
        </p:spPr>
        <p:txBody>
          <a:bodyPr wrap="squar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sz="2000" b="1" dirty="0" smtClean="0"/>
              <a:t>Solution (</a:t>
            </a:r>
            <a:r>
              <a:rPr lang="en-US" altLang="zh-CN" sz="2000" b="1" dirty="0"/>
              <a:t>x</a:t>
            </a:r>
            <a:r>
              <a:rPr lang="en-US" altLang="zh-CN" sz="2000" b="1" dirty="0" smtClean="0"/>
              <a:t>86)</a:t>
            </a:r>
            <a:endParaRPr lang="zh-CN" altLang="en-US" sz="2000" b="1" dirty="0"/>
          </a:p>
        </p:txBody>
      </p:sp>
      <p:cxnSp>
        <p:nvCxnSpPr>
          <p:cNvPr id="39" name="直接箭头连接符 38"/>
          <p:cNvCxnSpPr>
            <a:stCxn id="40" idx="2"/>
          </p:cNvCxnSpPr>
          <p:nvPr/>
        </p:nvCxnSpPr>
        <p:spPr bwMode="auto">
          <a:xfrm>
            <a:off x="1679293" y="2278435"/>
            <a:ext cx="0" cy="4135650"/>
          </a:xfrm>
          <a:prstGeom prst="straightConnector1">
            <a:avLst/>
          </a:prstGeom>
          <a:noFill/>
          <a:ln w="9525" cap="flat" cmpd="sng" algn="ctr">
            <a:solidFill>
              <a:schemeClr val="tx1"/>
            </a:solidFill>
            <a:prstDash val="dash"/>
            <a:round/>
            <a:headEnd type="none" w="med" len="med"/>
            <a:tailEnd type="triangle"/>
          </a:ln>
          <a:effectLst/>
        </p:spPr>
      </p:cxnSp>
      <p:sp>
        <p:nvSpPr>
          <p:cNvPr id="40" name="文本框 29"/>
          <p:cNvSpPr txBox="1"/>
          <p:nvPr/>
        </p:nvSpPr>
        <p:spPr>
          <a:xfrm>
            <a:off x="1176591" y="1989125"/>
            <a:ext cx="1005403" cy="289310"/>
          </a:xfrm>
          <a:prstGeom prst="rect">
            <a:avLst/>
          </a:prstGeom>
          <a:noFill/>
        </p:spPr>
        <p:txBody>
          <a:bodyPr wrap="non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dirty="0" smtClean="0"/>
              <a:t>Thread 1</a:t>
            </a:r>
            <a:endParaRPr lang="zh-CN" altLang="en-US" dirty="0"/>
          </a:p>
        </p:txBody>
      </p:sp>
      <p:sp>
        <p:nvSpPr>
          <p:cNvPr id="41" name="圆角矩形 40"/>
          <p:cNvSpPr/>
          <p:nvPr/>
        </p:nvSpPr>
        <p:spPr bwMode="auto">
          <a:xfrm>
            <a:off x="921585" y="446123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RDTSC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圆角矩形 41"/>
          <p:cNvSpPr/>
          <p:nvPr/>
        </p:nvSpPr>
        <p:spPr bwMode="auto">
          <a:xfrm>
            <a:off x="894709" y="575126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圆角矩形 42"/>
          <p:cNvSpPr/>
          <p:nvPr/>
        </p:nvSpPr>
        <p:spPr bwMode="auto">
          <a:xfrm>
            <a:off x="906086" y="528287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LFENCE</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44" name="圆角矩形 43"/>
          <p:cNvSpPr/>
          <p:nvPr/>
        </p:nvSpPr>
        <p:spPr bwMode="auto">
          <a:xfrm>
            <a:off x="922007" y="326403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MFENCE</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45" name="圆角矩形 44"/>
          <p:cNvSpPr/>
          <p:nvPr/>
        </p:nvSpPr>
        <p:spPr bwMode="auto">
          <a:xfrm>
            <a:off x="910631" y="3662099"/>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STORE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圆角矩形 45"/>
          <p:cNvSpPr/>
          <p:nvPr/>
        </p:nvSpPr>
        <p:spPr bwMode="auto">
          <a:xfrm>
            <a:off x="910631" y="4048980"/>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a:t>L</a:t>
            </a:r>
            <a:r>
              <a:rPr kumimoji="0" lang="en-US" altLang="zh-CN" sz="1600" i="0" u="none" strike="noStrike" cap="none" normalizeH="0" baseline="0" dirty="0" smtClean="0">
                <a:ln>
                  <a:noFill/>
                </a:ln>
                <a:effectLst/>
              </a:rPr>
              <a:t>FENCE</a:t>
            </a:r>
            <a:endParaRPr kumimoji="0" lang="zh-CN" altLang="en-US" sz="1600" i="0" u="none" strike="noStrike" cap="none" normalizeH="0" baseline="0" dirty="0" smtClean="0">
              <a:ln>
                <a:noFill/>
              </a:ln>
              <a:effectLst/>
            </a:endParaRPr>
          </a:p>
        </p:txBody>
      </p:sp>
      <p:sp>
        <p:nvSpPr>
          <p:cNvPr id="47" name="圆角矩形 46"/>
          <p:cNvSpPr/>
          <p:nvPr/>
        </p:nvSpPr>
        <p:spPr bwMode="auto">
          <a:xfrm>
            <a:off x="913760" y="485740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STORE 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圆角矩形 47"/>
          <p:cNvSpPr/>
          <p:nvPr/>
        </p:nvSpPr>
        <p:spPr bwMode="auto">
          <a:xfrm>
            <a:off x="894709" y="2453648"/>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圆角矩形 48"/>
          <p:cNvSpPr/>
          <p:nvPr/>
        </p:nvSpPr>
        <p:spPr bwMode="auto">
          <a:xfrm>
            <a:off x="906086" y="2847819"/>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(GV)</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矩形 49"/>
          <p:cNvSpPr/>
          <p:nvPr/>
        </p:nvSpPr>
        <p:spPr bwMode="auto">
          <a:xfrm>
            <a:off x="766770" y="3223174"/>
            <a:ext cx="1870922" cy="2428152"/>
          </a:xfrm>
          <a:prstGeom prst="rect">
            <a:avLst/>
          </a:prstGeom>
          <a:noFill/>
          <a:ln w="38100">
            <a:solidFill>
              <a:srgbClr val="00CC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5pPr>
            <a:lvl6pPr marL="2286000" algn="l" defTabSz="914400" rtl="0" eaLnBrk="1" latinLnBrk="1" hangingPunct="1">
              <a:defRPr sz="1600" kern="1200">
                <a:solidFill>
                  <a:schemeClr val="dk1"/>
                </a:solidFill>
                <a:latin typeface="+mn-lt"/>
                <a:ea typeface="+mn-ea"/>
                <a:cs typeface="+mn-cs"/>
              </a:defRPr>
            </a:lvl6pPr>
            <a:lvl7pPr marL="2743200" algn="l" defTabSz="914400" rtl="0" eaLnBrk="1" latinLnBrk="1" hangingPunct="1">
              <a:defRPr sz="1600" kern="1200">
                <a:solidFill>
                  <a:schemeClr val="dk1"/>
                </a:solidFill>
                <a:latin typeface="+mn-lt"/>
                <a:ea typeface="+mn-ea"/>
                <a:cs typeface="+mn-cs"/>
              </a:defRPr>
            </a:lvl7pPr>
            <a:lvl8pPr marL="3200400" algn="l" defTabSz="914400" rtl="0" eaLnBrk="1" latinLnBrk="1" hangingPunct="1">
              <a:defRPr sz="1600" kern="1200">
                <a:solidFill>
                  <a:schemeClr val="dk1"/>
                </a:solidFill>
                <a:latin typeface="+mn-lt"/>
                <a:ea typeface="+mn-ea"/>
                <a:cs typeface="+mn-cs"/>
              </a:defRPr>
            </a:lvl8pPr>
            <a:lvl9pPr marL="3657600" algn="l" defTabSz="914400" rtl="0" eaLnBrk="1" latinLnBrk="1" hangingPunct="1">
              <a:defRPr sz="1600" kern="1200">
                <a:solidFill>
                  <a:schemeClr val="dk1"/>
                </a:solidFill>
                <a:latin typeface="+mn-lt"/>
                <a:ea typeface="+mn-ea"/>
                <a:cs typeface="+mn-cs"/>
              </a:defRPr>
            </a:lvl9p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4" name="文本框 23"/>
          <p:cNvSpPr txBox="1"/>
          <p:nvPr/>
        </p:nvSpPr>
        <p:spPr>
          <a:xfrm>
            <a:off x="3209783" y="3133013"/>
            <a:ext cx="5837189" cy="584775"/>
          </a:xfrm>
          <a:prstGeom prst="rect">
            <a:avLst/>
          </a:prstGeom>
          <a:noFill/>
          <a:ln w="25400">
            <a:solidFill>
              <a:schemeClr val="accent2"/>
            </a:solidFill>
            <a:prstDash val="dash"/>
          </a:ln>
        </p:spPr>
        <p:txBody>
          <a:bodyPr wrap="square" rtlCol="0">
            <a:spAutoFit/>
          </a:bodyPr>
          <a:lstStyle/>
          <a:p>
            <a:r>
              <a:rPr lang="en-US" altLang="zh-CN" sz="2000" dirty="0" smtClean="0"/>
              <a:t>It will </a:t>
            </a:r>
            <a:r>
              <a:rPr lang="en-US" altLang="zh-CN" sz="2000" dirty="0"/>
              <a:t>hold loads and stores until </a:t>
            </a:r>
            <a:r>
              <a:rPr lang="en-US" altLang="zh-CN" sz="2000" dirty="0" smtClean="0"/>
              <a:t>all preceding </a:t>
            </a:r>
            <a:r>
              <a:rPr lang="en-US" altLang="zh-CN" sz="2000" b="1" i="1" dirty="0"/>
              <a:t>loads</a:t>
            </a:r>
            <a:r>
              <a:rPr lang="en-US" altLang="zh-CN" sz="2000" dirty="0"/>
              <a:t> and </a:t>
            </a:r>
            <a:r>
              <a:rPr lang="en-US" altLang="zh-CN" sz="2000" b="1" i="1" dirty="0"/>
              <a:t>stores</a:t>
            </a:r>
            <a:r>
              <a:rPr lang="en-US" altLang="zh-CN" sz="2000" dirty="0"/>
              <a:t> become globally visible</a:t>
            </a:r>
            <a:endParaRPr lang="zh-CN" altLang="en-US" sz="2000" dirty="0"/>
          </a:p>
        </p:txBody>
      </p:sp>
      <p:sp>
        <p:nvSpPr>
          <p:cNvPr id="52" name="文本框 51"/>
          <p:cNvSpPr txBox="1"/>
          <p:nvPr/>
        </p:nvSpPr>
        <p:spPr>
          <a:xfrm>
            <a:off x="3214328" y="4324109"/>
            <a:ext cx="5832644" cy="830997"/>
          </a:xfrm>
          <a:prstGeom prst="rect">
            <a:avLst/>
          </a:prstGeom>
          <a:noFill/>
          <a:ln w="25400">
            <a:solidFill>
              <a:schemeClr val="accent2"/>
            </a:solidFill>
            <a:prstDash val="dash"/>
          </a:ln>
        </p:spPr>
        <p:txBody>
          <a:bodyPr wrap="square" rtlCol="0">
            <a:spAutoFit/>
          </a:bodyPr>
          <a:lstStyle/>
          <a:p>
            <a:r>
              <a:rPr lang="en-US" altLang="zh-CN" sz="2000" dirty="0" smtClean="0"/>
              <a:t>It will </a:t>
            </a:r>
            <a:r>
              <a:rPr lang="en-US" altLang="zh-CN" sz="2000" dirty="0"/>
              <a:t>hold </a:t>
            </a:r>
            <a:r>
              <a:rPr lang="en-US" altLang="zh-CN" sz="2000" b="1" i="1" dirty="0"/>
              <a:t>all</a:t>
            </a:r>
            <a:r>
              <a:rPr lang="en-US" altLang="zh-CN" sz="2000" dirty="0"/>
              <a:t> instructions (not just loads and </a:t>
            </a:r>
            <a:r>
              <a:rPr lang="en-US" altLang="zh-CN" sz="2000" dirty="0" smtClean="0"/>
              <a:t>stores as </a:t>
            </a:r>
            <a:r>
              <a:rPr lang="en-US" altLang="zh-CN" sz="2000" dirty="0"/>
              <a:t>in MFENCE) until all preceding instructions are </a:t>
            </a:r>
            <a:r>
              <a:rPr lang="en-US" altLang="zh-CN" sz="2000" dirty="0" smtClean="0"/>
              <a:t>locally complete</a:t>
            </a:r>
            <a:r>
              <a:rPr lang="en-US" altLang="zh-CN" sz="2000" dirty="0"/>
              <a:t>.</a:t>
            </a:r>
            <a:endParaRPr lang="zh-CN" altLang="en-US" sz="2000" dirty="0"/>
          </a:p>
        </p:txBody>
      </p:sp>
      <p:cxnSp>
        <p:nvCxnSpPr>
          <p:cNvPr id="53" name="直接箭头连接符 52"/>
          <p:cNvCxnSpPr>
            <a:stCxn id="44" idx="3"/>
            <a:endCxn id="24" idx="1"/>
          </p:cNvCxnSpPr>
          <p:nvPr/>
        </p:nvCxnSpPr>
        <p:spPr bwMode="auto">
          <a:xfrm>
            <a:off x="2468418" y="3425401"/>
            <a:ext cx="741365" cy="0"/>
          </a:xfrm>
          <a:prstGeom prst="straightConnector1">
            <a:avLst/>
          </a:prstGeom>
          <a:noFill/>
          <a:ln w="25400" cap="flat" cmpd="sng" algn="ctr">
            <a:solidFill>
              <a:srgbClr val="C00000"/>
            </a:solidFill>
            <a:prstDash val="solid"/>
            <a:round/>
            <a:headEnd type="none" w="med" len="med"/>
            <a:tailEnd type="triangle"/>
          </a:ln>
          <a:effectLst/>
        </p:spPr>
      </p:cxnSp>
      <p:cxnSp>
        <p:nvCxnSpPr>
          <p:cNvPr id="56" name="肘形连接符 55"/>
          <p:cNvCxnSpPr>
            <a:stCxn id="46" idx="3"/>
            <a:endCxn id="52" idx="1"/>
          </p:cNvCxnSpPr>
          <p:nvPr/>
        </p:nvCxnSpPr>
        <p:spPr bwMode="auto">
          <a:xfrm>
            <a:off x="2457042" y="4210345"/>
            <a:ext cx="757286" cy="529263"/>
          </a:xfrm>
          <a:prstGeom prst="bentConnector3">
            <a:avLst>
              <a:gd name="adj1" fmla="val 50000"/>
            </a:avLst>
          </a:prstGeom>
          <a:noFill/>
          <a:ln w="25400" cap="flat" cmpd="sng" algn="ctr">
            <a:solidFill>
              <a:srgbClr val="C00000"/>
            </a:solidFill>
            <a:prstDash val="solid"/>
            <a:round/>
            <a:headEnd type="none" w="med" len="med"/>
            <a:tailEnd type="triangle"/>
          </a:ln>
          <a:effectLst/>
        </p:spPr>
      </p:cxnSp>
      <p:cxnSp>
        <p:nvCxnSpPr>
          <p:cNvPr id="58" name="肘形连接符 57"/>
          <p:cNvCxnSpPr>
            <a:stCxn id="43" idx="3"/>
            <a:endCxn id="52" idx="1"/>
          </p:cNvCxnSpPr>
          <p:nvPr/>
        </p:nvCxnSpPr>
        <p:spPr bwMode="auto">
          <a:xfrm flipV="1">
            <a:off x="2452497" y="4739608"/>
            <a:ext cx="761831" cy="704633"/>
          </a:xfrm>
          <a:prstGeom prst="bentConnector3">
            <a:avLst>
              <a:gd name="adj1" fmla="val 50000"/>
            </a:avLst>
          </a:prstGeom>
          <a:noFill/>
          <a:ln w="2540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885772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par>
                                <p:cTn id="17" presetID="2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ICT</a:t>
            </a:r>
            <a:endParaRPr lang="zh-CN" altLang="en-US" dirty="0"/>
          </a:p>
        </p:txBody>
      </p:sp>
      <p:sp>
        <p:nvSpPr>
          <p:cNvPr id="3" name="内容占位符 2"/>
          <p:cNvSpPr>
            <a:spLocks noGrp="1"/>
          </p:cNvSpPr>
          <p:nvPr>
            <p:ph idx="1"/>
          </p:nvPr>
        </p:nvSpPr>
        <p:spPr/>
        <p:txBody>
          <a:bodyPr/>
          <a:lstStyle/>
          <a:p>
            <a:r>
              <a:rPr lang="en-US" altLang="zh-CN" dirty="0" smtClean="0"/>
              <a:t>Computer Architecture </a:t>
            </a:r>
          </a:p>
          <a:p>
            <a:endParaRPr lang="en-US" altLang="zh-CN" dirty="0"/>
          </a:p>
          <a:p>
            <a:endParaRPr lang="en-US" altLang="zh-CN" dirty="0" smtClean="0"/>
          </a:p>
          <a:p>
            <a:endParaRPr lang="en-US" altLang="zh-CN" dirty="0"/>
          </a:p>
          <a:p>
            <a:r>
              <a:rPr lang="en-US" altLang="zh-CN" dirty="0" smtClean="0"/>
              <a:t>Network</a:t>
            </a:r>
          </a:p>
          <a:p>
            <a:endParaRPr lang="en-US" altLang="zh-CN" dirty="0" smtClean="0"/>
          </a:p>
          <a:p>
            <a:endParaRPr lang="en-US" altLang="zh-CN" dirty="0"/>
          </a:p>
          <a:p>
            <a:endParaRPr lang="en-US" altLang="zh-CN" dirty="0"/>
          </a:p>
          <a:p>
            <a:endParaRPr lang="en-US" altLang="zh-CN" dirty="0" smtClean="0"/>
          </a:p>
          <a:p>
            <a:r>
              <a:rPr lang="en-US" altLang="zh-CN" dirty="0" smtClean="0"/>
              <a:t>Artificial intelligence </a:t>
            </a:r>
            <a:endParaRPr lang="zh-CN" altLang="en-US" dirty="0"/>
          </a:p>
        </p:txBody>
      </p:sp>
    </p:spTree>
    <p:extLst>
      <p:ext uri="{BB962C8B-B14F-4D97-AF65-F5344CB8AC3E}">
        <p14:creationId xmlns:p14="http://schemas.microsoft.com/office/powerpoint/2010/main" val="414053507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Determining the Order by Local Clocks</a:t>
            </a:r>
            <a:endParaRPr lang="zh-CN" altLang="en-US" dirty="0"/>
          </a:p>
        </p:txBody>
      </p:sp>
      <p:sp>
        <p:nvSpPr>
          <p:cNvPr id="20" name="内容占位符 19"/>
          <p:cNvSpPr>
            <a:spLocks noGrp="1"/>
          </p:cNvSpPr>
          <p:nvPr>
            <p:ph idx="1"/>
          </p:nvPr>
        </p:nvSpPr>
        <p:spPr/>
        <p:txBody>
          <a:bodyPr/>
          <a:lstStyle/>
          <a:p>
            <a:r>
              <a:rPr lang="en-US" altLang="zh-CN" dirty="0" smtClean="0"/>
              <a:t>Explanation about the instrumented instructions to record clock.</a:t>
            </a:r>
            <a:endParaRPr lang="zh-CN" altLang="en-US" dirty="0"/>
          </a:p>
        </p:txBody>
      </p:sp>
      <p:sp>
        <p:nvSpPr>
          <p:cNvPr id="38" name="文本框 27"/>
          <p:cNvSpPr txBox="1"/>
          <p:nvPr/>
        </p:nvSpPr>
        <p:spPr>
          <a:xfrm>
            <a:off x="766770" y="1605808"/>
            <a:ext cx="2060812" cy="338554"/>
          </a:xfrm>
          <a:prstGeom prst="rect">
            <a:avLst/>
          </a:prstGeom>
          <a:noFill/>
        </p:spPr>
        <p:txBody>
          <a:bodyPr wrap="squar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sz="2000" b="1" dirty="0" smtClean="0"/>
              <a:t>Solution (</a:t>
            </a:r>
            <a:r>
              <a:rPr lang="en-US" altLang="zh-CN" sz="2000" b="1" dirty="0"/>
              <a:t>x</a:t>
            </a:r>
            <a:r>
              <a:rPr lang="en-US" altLang="zh-CN" sz="2000" b="1" dirty="0" smtClean="0"/>
              <a:t>86)</a:t>
            </a:r>
            <a:endParaRPr lang="zh-CN" altLang="en-US" sz="2000" b="1" dirty="0"/>
          </a:p>
        </p:txBody>
      </p:sp>
      <p:cxnSp>
        <p:nvCxnSpPr>
          <p:cNvPr id="39" name="直接箭头连接符 38"/>
          <p:cNvCxnSpPr>
            <a:stCxn id="40" idx="2"/>
          </p:cNvCxnSpPr>
          <p:nvPr/>
        </p:nvCxnSpPr>
        <p:spPr bwMode="auto">
          <a:xfrm>
            <a:off x="1679293" y="2278435"/>
            <a:ext cx="0" cy="4135650"/>
          </a:xfrm>
          <a:prstGeom prst="straightConnector1">
            <a:avLst/>
          </a:prstGeom>
          <a:noFill/>
          <a:ln w="9525" cap="flat" cmpd="sng" algn="ctr">
            <a:solidFill>
              <a:schemeClr val="tx1"/>
            </a:solidFill>
            <a:prstDash val="dash"/>
            <a:round/>
            <a:headEnd type="none" w="med" len="med"/>
            <a:tailEnd type="triangle"/>
          </a:ln>
          <a:effectLst/>
        </p:spPr>
      </p:cxnSp>
      <p:sp>
        <p:nvSpPr>
          <p:cNvPr id="40" name="文本框 29"/>
          <p:cNvSpPr txBox="1"/>
          <p:nvPr/>
        </p:nvSpPr>
        <p:spPr>
          <a:xfrm>
            <a:off x="1176591" y="1989125"/>
            <a:ext cx="1005403" cy="289310"/>
          </a:xfrm>
          <a:prstGeom prst="rect">
            <a:avLst/>
          </a:prstGeom>
          <a:noFill/>
        </p:spPr>
        <p:txBody>
          <a:bodyPr wrap="non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dirty="0" smtClean="0"/>
              <a:t>Thread 1</a:t>
            </a:r>
            <a:endParaRPr lang="zh-CN" altLang="en-US" dirty="0"/>
          </a:p>
        </p:txBody>
      </p:sp>
      <p:sp>
        <p:nvSpPr>
          <p:cNvPr id="41" name="圆角矩形 40"/>
          <p:cNvSpPr/>
          <p:nvPr/>
        </p:nvSpPr>
        <p:spPr bwMode="auto">
          <a:xfrm>
            <a:off x="921585" y="446123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RDTSC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圆角矩形 41"/>
          <p:cNvSpPr/>
          <p:nvPr/>
        </p:nvSpPr>
        <p:spPr bwMode="auto">
          <a:xfrm>
            <a:off x="894709" y="5751262"/>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圆角矩形 42"/>
          <p:cNvSpPr/>
          <p:nvPr/>
        </p:nvSpPr>
        <p:spPr bwMode="auto">
          <a:xfrm>
            <a:off x="906086" y="528287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LFENCE</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44" name="圆角矩形 43"/>
          <p:cNvSpPr/>
          <p:nvPr/>
        </p:nvSpPr>
        <p:spPr bwMode="auto">
          <a:xfrm>
            <a:off x="922007" y="3264036"/>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MFENCE</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45" name="圆角矩形 44"/>
          <p:cNvSpPr/>
          <p:nvPr/>
        </p:nvSpPr>
        <p:spPr bwMode="auto">
          <a:xfrm>
            <a:off x="910631" y="3662099"/>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STORE</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圆角矩形 45"/>
          <p:cNvSpPr/>
          <p:nvPr/>
        </p:nvSpPr>
        <p:spPr bwMode="auto">
          <a:xfrm>
            <a:off x="910631" y="4048980"/>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a:t>L</a:t>
            </a:r>
            <a:r>
              <a:rPr kumimoji="0" lang="en-US" altLang="zh-CN" sz="1600" i="0" u="none" strike="noStrike" cap="none" normalizeH="0" baseline="0" dirty="0" smtClean="0">
                <a:ln>
                  <a:noFill/>
                </a:ln>
                <a:effectLst/>
              </a:rPr>
              <a:t>FENCE</a:t>
            </a:r>
            <a:endParaRPr kumimoji="0" lang="zh-CN" altLang="en-US" sz="1600" i="0" u="none" strike="noStrike" cap="none" normalizeH="0" baseline="0" dirty="0" smtClean="0">
              <a:ln>
                <a:noFill/>
              </a:ln>
              <a:effectLst/>
            </a:endParaRPr>
          </a:p>
        </p:txBody>
      </p:sp>
      <p:sp>
        <p:nvSpPr>
          <p:cNvPr id="47" name="圆角矩形 46"/>
          <p:cNvSpPr/>
          <p:nvPr/>
        </p:nvSpPr>
        <p:spPr bwMode="auto">
          <a:xfrm>
            <a:off x="913760" y="4857407"/>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STORE 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圆角矩形 47"/>
          <p:cNvSpPr/>
          <p:nvPr/>
        </p:nvSpPr>
        <p:spPr bwMode="auto">
          <a:xfrm>
            <a:off x="894709" y="2453648"/>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圆角矩形 48"/>
          <p:cNvSpPr/>
          <p:nvPr/>
        </p:nvSpPr>
        <p:spPr bwMode="auto">
          <a:xfrm>
            <a:off x="906086" y="2847819"/>
            <a:ext cx="154641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(GV)</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矩形 49"/>
          <p:cNvSpPr/>
          <p:nvPr/>
        </p:nvSpPr>
        <p:spPr bwMode="auto">
          <a:xfrm>
            <a:off x="766770" y="3223174"/>
            <a:ext cx="1870922" cy="2428152"/>
          </a:xfrm>
          <a:prstGeom prst="rect">
            <a:avLst/>
          </a:prstGeom>
          <a:noFill/>
          <a:ln w="38100">
            <a:solidFill>
              <a:srgbClr val="00CC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5pPr>
            <a:lvl6pPr marL="2286000" algn="l" defTabSz="914400" rtl="0" eaLnBrk="1" latinLnBrk="1" hangingPunct="1">
              <a:defRPr sz="1600" kern="1200">
                <a:solidFill>
                  <a:schemeClr val="dk1"/>
                </a:solidFill>
                <a:latin typeface="+mn-lt"/>
                <a:ea typeface="+mn-ea"/>
                <a:cs typeface="+mn-cs"/>
              </a:defRPr>
            </a:lvl6pPr>
            <a:lvl7pPr marL="2743200" algn="l" defTabSz="914400" rtl="0" eaLnBrk="1" latinLnBrk="1" hangingPunct="1">
              <a:defRPr sz="1600" kern="1200">
                <a:solidFill>
                  <a:schemeClr val="dk1"/>
                </a:solidFill>
                <a:latin typeface="+mn-lt"/>
                <a:ea typeface="+mn-ea"/>
                <a:cs typeface="+mn-cs"/>
              </a:defRPr>
            </a:lvl7pPr>
            <a:lvl8pPr marL="3200400" algn="l" defTabSz="914400" rtl="0" eaLnBrk="1" latinLnBrk="1" hangingPunct="1">
              <a:defRPr sz="1600" kern="1200">
                <a:solidFill>
                  <a:schemeClr val="dk1"/>
                </a:solidFill>
                <a:latin typeface="+mn-lt"/>
                <a:ea typeface="+mn-ea"/>
                <a:cs typeface="+mn-cs"/>
              </a:defRPr>
            </a:lvl8pPr>
            <a:lvl9pPr marL="3657600" algn="l" defTabSz="914400" rtl="0" eaLnBrk="1" latinLnBrk="1" hangingPunct="1">
              <a:defRPr sz="1600" kern="1200">
                <a:solidFill>
                  <a:schemeClr val="dk1"/>
                </a:solidFill>
                <a:latin typeface="+mn-lt"/>
                <a:ea typeface="+mn-ea"/>
                <a:cs typeface="+mn-cs"/>
              </a:defRPr>
            </a:lvl9p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52" name="文本框 51"/>
          <p:cNvSpPr txBox="1"/>
          <p:nvPr/>
        </p:nvSpPr>
        <p:spPr>
          <a:xfrm>
            <a:off x="3064963" y="4246338"/>
            <a:ext cx="5832644" cy="338554"/>
          </a:xfrm>
          <a:prstGeom prst="rect">
            <a:avLst/>
          </a:prstGeom>
          <a:noFill/>
          <a:ln w="25400">
            <a:solidFill>
              <a:schemeClr val="accent2"/>
            </a:solidFill>
            <a:prstDash val="dash"/>
          </a:ln>
        </p:spPr>
        <p:txBody>
          <a:bodyPr wrap="square" rtlCol="0">
            <a:spAutoFit/>
          </a:bodyPr>
          <a:lstStyle/>
          <a:p>
            <a:r>
              <a:rPr lang="en-US" altLang="zh-CN" sz="2000" dirty="0" smtClean="0"/>
              <a:t>It will read the local clock into %</a:t>
            </a:r>
            <a:r>
              <a:rPr lang="en-US" altLang="zh-CN" sz="2000" i="1" dirty="0" err="1" smtClean="0"/>
              <a:t>edx</a:t>
            </a:r>
            <a:r>
              <a:rPr lang="en-US" altLang="zh-CN" sz="2000" b="1" dirty="0"/>
              <a:t>:</a:t>
            </a:r>
            <a:r>
              <a:rPr lang="en-US" altLang="zh-CN" sz="2000" i="1" dirty="0" smtClean="0"/>
              <a:t>%</a:t>
            </a:r>
            <a:r>
              <a:rPr lang="en-US" altLang="zh-CN" sz="2000" i="1" dirty="0" err="1" smtClean="0"/>
              <a:t>eax</a:t>
            </a:r>
            <a:endParaRPr lang="zh-CN" altLang="en-US" sz="2000" i="1" dirty="0"/>
          </a:p>
        </p:txBody>
      </p:sp>
      <p:cxnSp>
        <p:nvCxnSpPr>
          <p:cNvPr id="25" name="直接箭头连接符 24"/>
          <p:cNvCxnSpPr>
            <a:stCxn id="41" idx="3"/>
            <a:endCxn id="52" idx="1"/>
          </p:cNvCxnSpPr>
          <p:nvPr/>
        </p:nvCxnSpPr>
        <p:spPr bwMode="auto">
          <a:xfrm flipV="1">
            <a:off x="2467996" y="4415615"/>
            <a:ext cx="596967" cy="206987"/>
          </a:xfrm>
          <a:prstGeom prst="straightConnector1">
            <a:avLst/>
          </a:prstGeom>
          <a:noFill/>
          <a:ln w="25400" cap="flat" cmpd="sng" algn="ctr">
            <a:solidFill>
              <a:srgbClr val="C00000"/>
            </a:solidFill>
            <a:prstDash val="solid"/>
            <a:round/>
            <a:headEnd type="none" w="med" len="med"/>
            <a:tailEnd type="triangle"/>
          </a:ln>
          <a:effectLst/>
        </p:spPr>
      </p:cxnSp>
      <p:sp>
        <p:nvSpPr>
          <p:cNvPr id="28" name="文本框 27"/>
          <p:cNvSpPr txBox="1"/>
          <p:nvPr/>
        </p:nvSpPr>
        <p:spPr>
          <a:xfrm>
            <a:off x="3064963" y="4844221"/>
            <a:ext cx="5832644" cy="338554"/>
          </a:xfrm>
          <a:prstGeom prst="rect">
            <a:avLst/>
          </a:prstGeom>
          <a:noFill/>
          <a:ln w="25400">
            <a:solidFill>
              <a:schemeClr val="accent2"/>
            </a:solidFill>
            <a:prstDash val="dash"/>
          </a:ln>
        </p:spPr>
        <p:txBody>
          <a:bodyPr wrap="square" rtlCol="0">
            <a:spAutoFit/>
          </a:bodyPr>
          <a:lstStyle/>
          <a:p>
            <a:r>
              <a:rPr lang="en-US" altLang="zh-CN" sz="2000" dirty="0" smtClean="0"/>
              <a:t>It will store the value of %</a:t>
            </a:r>
            <a:r>
              <a:rPr lang="en-US" altLang="zh-CN" sz="2000" i="1" dirty="0" err="1" smtClean="0"/>
              <a:t>edx</a:t>
            </a:r>
            <a:r>
              <a:rPr lang="en-US" altLang="zh-CN" sz="2000" b="1" dirty="0"/>
              <a:t>:</a:t>
            </a:r>
            <a:r>
              <a:rPr lang="en-US" altLang="zh-CN" sz="2000" i="1" dirty="0" smtClean="0"/>
              <a:t>%</a:t>
            </a:r>
            <a:r>
              <a:rPr lang="en-US" altLang="zh-CN" sz="2000" i="1" dirty="0" err="1" smtClean="0"/>
              <a:t>eax</a:t>
            </a:r>
            <a:r>
              <a:rPr lang="en-US" altLang="zh-CN" sz="2000" i="1" dirty="0" smtClean="0"/>
              <a:t> </a:t>
            </a:r>
            <a:r>
              <a:rPr lang="en-US" altLang="zh-CN" sz="2000" dirty="0" smtClean="0"/>
              <a:t>into memory</a:t>
            </a:r>
            <a:endParaRPr lang="zh-CN" altLang="en-US" sz="2000" i="1" dirty="0"/>
          </a:p>
        </p:txBody>
      </p:sp>
      <p:cxnSp>
        <p:nvCxnSpPr>
          <p:cNvPr id="30" name="直接箭头连接符 29"/>
          <p:cNvCxnSpPr>
            <a:stCxn id="47" idx="3"/>
            <a:endCxn id="28" idx="1"/>
          </p:cNvCxnSpPr>
          <p:nvPr/>
        </p:nvCxnSpPr>
        <p:spPr bwMode="auto">
          <a:xfrm flipV="1">
            <a:off x="2460171" y="5013498"/>
            <a:ext cx="604792" cy="5274"/>
          </a:xfrm>
          <a:prstGeom prst="straightConnector1">
            <a:avLst/>
          </a:prstGeom>
          <a:noFill/>
          <a:ln w="25400" cap="flat" cmpd="sng" algn="ctr">
            <a:solidFill>
              <a:srgbClr val="C00000"/>
            </a:solidFill>
            <a:prstDash val="solid"/>
            <a:round/>
            <a:headEnd type="none" w="med" len="med"/>
            <a:tailEnd type="triangle"/>
          </a:ln>
          <a:effectLst/>
        </p:spPr>
      </p:cxnSp>
      <p:sp>
        <p:nvSpPr>
          <p:cNvPr id="36" name="文本框 35"/>
          <p:cNvSpPr txBox="1"/>
          <p:nvPr/>
        </p:nvSpPr>
        <p:spPr>
          <a:xfrm>
            <a:off x="3064963" y="3527377"/>
            <a:ext cx="5832644" cy="584775"/>
          </a:xfrm>
          <a:prstGeom prst="rect">
            <a:avLst/>
          </a:prstGeom>
          <a:noFill/>
          <a:ln w="25400">
            <a:solidFill>
              <a:schemeClr val="accent2"/>
            </a:solidFill>
            <a:prstDash val="dash"/>
          </a:ln>
        </p:spPr>
        <p:txBody>
          <a:bodyPr wrap="square" rtlCol="0">
            <a:spAutoFit/>
          </a:bodyPr>
          <a:lstStyle/>
          <a:p>
            <a:r>
              <a:rPr lang="en-US" altLang="zh-CN" sz="2000" dirty="0" smtClean="0"/>
              <a:t>It </a:t>
            </a:r>
            <a:r>
              <a:rPr lang="en-US" altLang="zh-CN" sz="2000" dirty="0"/>
              <a:t>is any store instruction that has </a:t>
            </a:r>
            <a:r>
              <a:rPr lang="en-US" altLang="zh-CN" sz="2000" dirty="0" smtClean="0"/>
              <a:t>no data dependence </a:t>
            </a:r>
            <a:r>
              <a:rPr lang="en-US" altLang="zh-CN" sz="2000" dirty="0"/>
              <a:t>with other instructions.</a:t>
            </a:r>
            <a:endParaRPr lang="zh-CN" altLang="en-US" sz="2000" i="1" dirty="0"/>
          </a:p>
        </p:txBody>
      </p:sp>
      <p:cxnSp>
        <p:nvCxnSpPr>
          <p:cNvPr id="51" name="直接箭头连接符 50"/>
          <p:cNvCxnSpPr>
            <a:stCxn id="45" idx="3"/>
            <a:endCxn id="36" idx="1"/>
          </p:cNvCxnSpPr>
          <p:nvPr/>
        </p:nvCxnSpPr>
        <p:spPr bwMode="auto">
          <a:xfrm flipV="1">
            <a:off x="2457042" y="3819765"/>
            <a:ext cx="607921" cy="3699"/>
          </a:xfrm>
          <a:prstGeom prst="straightConnector1">
            <a:avLst/>
          </a:prstGeom>
          <a:noFill/>
          <a:ln w="25400" cap="flat" cmpd="sng" algn="ctr">
            <a:solidFill>
              <a:srgbClr val="C00000"/>
            </a:solidFill>
            <a:prstDash val="solid"/>
            <a:round/>
            <a:headEnd type="none" w="med" len="med"/>
            <a:tailEnd type="triangle"/>
          </a:ln>
          <a:effectLst/>
        </p:spPr>
      </p:cxnSp>
      <p:grpSp>
        <p:nvGrpSpPr>
          <p:cNvPr id="26" name="组合 25"/>
          <p:cNvGrpSpPr/>
          <p:nvPr/>
        </p:nvGrpSpPr>
        <p:grpSpPr>
          <a:xfrm>
            <a:off x="2966578" y="2076404"/>
            <a:ext cx="6080394" cy="1364183"/>
            <a:chOff x="2966578" y="2076404"/>
            <a:chExt cx="6177422" cy="1364183"/>
          </a:xfrm>
        </p:grpSpPr>
        <p:sp>
          <p:nvSpPr>
            <p:cNvPr id="19" name="文本框 18"/>
            <p:cNvSpPr txBox="1"/>
            <p:nvPr/>
          </p:nvSpPr>
          <p:spPr>
            <a:xfrm>
              <a:off x="2966578" y="2076404"/>
              <a:ext cx="6177422" cy="830997"/>
            </a:xfrm>
            <a:prstGeom prst="rect">
              <a:avLst/>
            </a:prstGeom>
            <a:noFill/>
          </p:spPr>
          <p:txBody>
            <a:bodyPr wrap="square" rtlCol="0">
              <a:spAutoFit/>
            </a:bodyPr>
            <a:lstStyle/>
            <a:p>
              <a:r>
                <a:rPr lang="en-US" altLang="zh-CN" sz="2000" dirty="0" smtClean="0">
                  <a:solidFill>
                    <a:srgbClr val="C00000"/>
                  </a:solidFill>
                </a:rPr>
                <a:t>Because RDTSC </a:t>
              </a:r>
              <a:r>
                <a:rPr lang="en-US" altLang="zh-CN" sz="2000" dirty="0">
                  <a:solidFill>
                    <a:srgbClr val="C00000"/>
                  </a:solidFill>
                </a:rPr>
                <a:t>is not a regular memory access operation, </a:t>
              </a:r>
              <a:r>
                <a:rPr lang="en-US" altLang="zh-CN" sz="2000" dirty="0" smtClean="0">
                  <a:solidFill>
                    <a:srgbClr val="C00000"/>
                  </a:solidFill>
                </a:rPr>
                <a:t>MFENCE cannot </a:t>
              </a:r>
              <a:r>
                <a:rPr lang="en-US" altLang="zh-CN" sz="2000" dirty="0">
                  <a:solidFill>
                    <a:srgbClr val="C00000"/>
                  </a:solidFill>
                </a:rPr>
                <a:t>guarantee that W1(GV) </a:t>
              </a:r>
              <a:r>
                <a:rPr lang="en-US" altLang="zh-CN" sz="2000" dirty="0" smtClean="0">
                  <a:solidFill>
                    <a:srgbClr val="C00000"/>
                  </a:solidFill>
                </a:rPr>
                <a:t>happens-before RDTSC.</a:t>
              </a:r>
              <a:endParaRPr lang="zh-CN" altLang="en-US" sz="2000" dirty="0">
                <a:solidFill>
                  <a:srgbClr val="C00000"/>
                </a:solidFill>
              </a:endParaRPr>
            </a:p>
          </p:txBody>
        </p:sp>
        <p:grpSp>
          <p:nvGrpSpPr>
            <p:cNvPr id="22" name="组合 21"/>
            <p:cNvGrpSpPr/>
            <p:nvPr/>
          </p:nvGrpSpPr>
          <p:grpSpPr>
            <a:xfrm>
              <a:off x="4285961" y="2895217"/>
              <a:ext cx="2917162" cy="545370"/>
              <a:chOff x="4285961" y="2895217"/>
              <a:chExt cx="2917162" cy="545370"/>
            </a:xfrm>
          </p:grpSpPr>
          <p:sp>
            <p:nvSpPr>
              <p:cNvPr id="21" name="下箭头 20"/>
              <p:cNvSpPr/>
              <p:nvPr/>
            </p:nvSpPr>
            <p:spPr bwMode="auto">
              <a:xfrm rot="10800000">
                <a:off x="4285961" y="2895217"/>
                <a:ext cx="2917162" cy="545370"/>
              </a:xfrm>
              <a:prstGeom prst="downArrow">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dirty="0" smtClean="0">
                  <a:ln>
                    <a:noFill/>
                  </a:ln>
                  <a:solidFill>
                    <a:srgbClr val="C00000"/>
                  </a:solidFill>
                  <a:effectLst/>
                  <a:latin typeface="Arial" pitchFamily="34" charset="0"/>
                  <a:cs typeface="Arial" pitchFamily="34" charset="0"/>
                </a:endParaRPr>
              </a:p>
            </p:txBody>
          </p:sp>
          <p:sp>
            <p:nvSpPr>
              <p:cNvPr id="54" name="文本框 53"/>
              <p:cNvSpPr txBox="1"/>
              <p:nvPr/>
            </p:nvSpPr>
            <p:spPr>
              <a:xfrm>
                <a:off x="5209190" y="3059835"/>
                <a:ext cx="1273672" cy="338554"/>
              </a:xfrm>
              <a:prstGeom prst="rect">
                <a:avLst/>
              </a:prstGeom>
              <a:noFill/>
            </p:spPr>
            <p:txBody>
              <a:bodyPr wrap="square" rtlCol="0">
                <a:spAutoFit/>
              </a:bodyPr>
              <a:lstStyle/>
              <a:p>
                <a:r>
                  <a:rPr lang="en-US" altLang="zh-CN" sz="2000" b="1" dirty="0" smtClean="0">
                    <a:solidFill>
                      <a:schemeClr val="bg1"/>
                    </a:solidFill>
                  </a:rPr>
                  <a:t>Reason</a:t>
                </a:r>
                <a:endParaRPr lang="zh-CN" altLang="en-US" sz="2000" b="1" dirty="0">
                  <a:solidFill>
                    <a:schemeClr val="bg1"/>
                  </a:solidFill>
                </a:endParaRPr>
              </a:p>
            </p:txBody>
          </p:sp>
        </p:grpSp>
      </p:grpSp>
      <p:cxnSp>
        <p:nvCxnSpPr>
          <p:cNvPr id="32" name="曲线连接符 31"/>
          <p:cNvCxnSpPr>
            <a:stCxn id="49" idx="1"/>
            <a:endCxn id="45" idx="1"/>
          </p:cNvCxnSpPr>
          <p:nvPr/>
        </p:nvCxnSpPr>
        <p:spPr bwMode="auto">
          <a:xfrm rot="10800000" flipH="1" flipV="1">
            <a:off x="906085" y="3009184"/>
            <a:ext cx="4545" cy="814280"/>
          </a:xfrm>
          <a:prstGeom prst="curvedConnector3">
            <a:avLst>
              <a:gd name="adj1" fmla="val -11220110"/>
            </a:avLst>
          </a:prstGeom>
          <a:noFill/>
          <a:ln w="25400" cap="flat" cmpd="sng" algn="ctr">
            <a:solidFill>
              <a:srgbClr val="C00000"/>
            </a:solidFill>
            <a:prstDash val="sysDot"/>
            <a:round/>
            <a:headEnd type="none" w="med" len="med"/>
            <a:tailEnd type="arrow" w="lg" len="lg"/>
          </a:ln>
          <a:effectLst/>
        </p:spPr>
      </p:cxnSp>
      <p:cxnSp>
        <p:nvCxnSpPr>
          <p:cNvPr id="55" name="曲线连接符 54"/>
          <p:cNvCxnSpPr>
            <a:stCxn id="45" idx="1"/>
            <a:endCxn id="41" idx="1"/>
          </p:cNvCxnSpPr>
          <p:nvPr/>
        </p:nvCxnSpPr>
        <p:spPr bwMode="auto">
          <a:xfrm rot="10800000" flipH="1" flipV="1">
            <a:off x="910631" y="3823464"/>
            <a:ext cx="10954" cy="799138"/>
          </a:xfrm>
          <a:prstGeom prst="curvedConnector3">
            <a:avLst>
              <a:gd name="adj1" fmla="val -4548384"/>
            </a:avLst>
          </a:prstGeom>
          <a:noFill/>
          <a:ln w="25400" cap="flat" cmpd="sng" algn="ctr">
            <a:solidFill>
              <a:srgbClr val="C00000"/>
            </a:solidFill>
            <a:prstDash val="sysDot"/>
            <a:round/>
            <a:headEnd type="none" w="med" len="med"/>
            <a:tailEnd type="arrow" w="lg" len="lg"/>
          </a:ln>
          <a:effectLst/>
        </p:spPr>
      </p:cxnSp>
      <p:cxnSp>
        <p:nvCxnSpPr>
          <p:cNvPr id="59" name="曲线连接符 58"/>
          <p:cNvCxnSpPr>
            <a:stCxn id="41" idx="1"/>
            <a:endCxn id="47" idx="1"/>
          </p:cNvCxnSpPr>
          <p:nvPr/>
        </p:nvCxnSpPr>
        <p:spPr bwMode="auto">
          <a:xfrm rot="10800000" flipV="1">
            <a:off x="913761" y="4622602"/>
            <a:ext cx="7825" cy="396170"/>
          </a:xfrm>
          <a:prstGeom prst="curvedConnector3">
            <a:avLst>
              <a:gd name="adj1" fmla="val 6167527"/>
            </a:avLst>
          </a:prstGeom>
          <a:noFill/>
          <a:ln w="25400" cap="flat" cmpd="sng" algn="ctr">
            <a:solidFill>
              <a:srgbClr val="C00000"/>
            </a:solidFill>
            <a:prstDash val="sysDot"/>
            <a:round/>
            <a:headEnd type="none" w="med" len="med"/>
            <a:tailEnd type="arrow" w="lg" len="lg"/>
          </a:ln>
          <a:effectLst/>
        </p:spPr>
      </p:cxnSp>
      <p:sp>
        <p:nvSpPr>
          <p:cNvPr id="64" name="文本框 63"/>
          <p:cNvSpPr txBox="1"/>
          <p:nvPr/>
        </p:nvSpPr>
        <p:spPr>
          <a:xfrm rot="16200000">
            <a:off x="-803187" y="4114518"/>
            <a:ext cx="1996059" cy="338554"/>
          </a:xfrm>
          <a:prstGeom prst="rect">
            <a:avLst/>
          </a:prstGeom>
          <a:noFill/>
        </p:spPr>
        <p:txBody>
          <a:bodyPr wrap="none" rtlCol="0">
            <a:spAutoFit/>
          </a:bodyPr>
          <a:lstStyle/>
          <a:p>
            <a:r>
              <a:rPr lang="en-US" altLang="zh-CN" sz="2000" b="1" dirty="0" smtClean="0">
                <a:solidFill>
                  <a:srgbClr val="C00000"/>
                </a:solidFill>
              </a:rPr>
              <a:t>Happen-before</a:t>
            </a:r>
            <a:endParaRPr lang="zh-CN" altLang="en-US" sz="2000" b="1" dirty="0">
              <a:solidFill>
                <a:srgbClr val="C00000"/>
              </a:solidFill>
            </a:endParaRPr>
          </a:p>
        </p:txBody>
      </p:sp>
      <p:cxnSp>
        <p:nvCxnSpPr>
          <p:cNvPr id="73" name="曲线连接符 72"/>
          <p:cNvCxnSpPr>
            <a:stCxn id="47" idx="1"/>
            <a:endCxn id="42" idx="1"/>
          </p:cNvCxnSpPr>
          <p:nvPr/>
        </p:nvCxnSpPr>
        <p:spPr bwMode="auto">
          <a:xfrm rot="10800000" flipV="1">
            <a:off x="894710" y="5018771"/>
            <a:ext cx="19051" cy="893855"/>
          </a:xfrm>
          <a:prstGeom prst="curvedConnector3">
            <a:avLst>
              <a:gd name="adj1" fmla="val 2592174"/>
            </a:avLst>
          </a:prstGeom>
          <a:noFill/>
          <a:ln w="25400" cap="flat" cmpd="sng" algn="ctr">
            <a:solidFill>
              <a:srgbClr val="C00000"/>
            </a:solidFill>
            <a:prstDash val="sysDot"/>
            <a:round/>
            <a:headEnd type="none" w="med" len="med"/>
            <a:tailEnd type="arrow" w="lg" len="lg"/>
          </a:ln>
          <a:effectLst/>
        </p:spPr>
      </p:cxnSp>
      <p:sp>
        <p:nvSpPr>
          <p:cNvPr id="23" name="文本框 22"/>
          <p:cNvSpPr txBox="1"/>
          <p:nvPr/>
        </p:nvSpPr>
        <p:spPr>
          <a:xfrm>
            <a:off x="-728" y="2133780"/>
            <a:ext cx="9143999" cy="3998018"/>
          </a:xfrm>
          <a:prstGeom prst="rect">
            <a:avLst/>
          </a:prstGeom>
          <a:solidFill>
            <a:schemeClr val="bg1"/>
          </a:solidFill>
        </p:spPr>
        <p:txBody>
          <a:bodyPr wrap="square" rtlCol="0">
            <a:spAutoFit/>
          </a:bodyPr>
          <a:lstStyle/>
          <a:p>
            <a:endParaRPr lang="en-US" altLang="zh-CN" sz="2700" dirty="0" smtClean="0">
              <a:latin typeface="Calibri" panose="020F0502020204030204" pitchFamily="34" charset="0"/>
              <a:cs typeface="Calibri" panose="020F0502020204030204" pitchFamily="34" charset="0"/>
            </a:endParaRPr>
          </a:p>
          <a:p>
            <a:endParaRPr lang="en-US" altLang="zh-CN" sz="2700" dirty="0" smtClean="0">
              <a:latin typeface="Calibri" panose="020F0502020204030204" pitchFamily="34" charset="0"/>
              <a:cs typeface="Calibri" panose="020F0502020204030204" pitchFamily="34" charset="0"/>
            </a:endParaRPr>
          </a:p>
          <a:p>
            <a:r>
              <a:rPr lang="en-US" altLang="zh-CN" sz="2700" dirty="0" smtClean="0">
                <a:solidFill>
                  <a:srgbClr val="FF0000"/>
                </a:solidFill>
                <a:latin typeface="Calibri" panose="020F0502020204030204" pitchFamily="34" charset="0"/>
                <a:cs typeface="Calibri" panose="020F0502020204030204" pitchFamily="34" charset="0"/>
              </a:rPr>
              <a:t>Notice that the FENCE instructions can incur very high overhead!</a:t>
            </a:r>
          </a:p>
          <a:p>
            <a:endParaRPr lang="en-US" altLang="zh-CN" sz="2700" dirty="0" smtClean="0">
              <a:latin typeface="Calibri" panose="020F0502020204030204" pitchFamily="34" charset="0"/>
              <a:cs typeface="Calibri" panose="020F0502020204030204" pitchFamily="34" charset="0"/>
            </a:endParaRPr>
          </a:p>
          <a:p>
            <a:endParaRPr lang="en-US" altLang="zh-CN" sz="2700" dirty="0" smtClean="0">
              <a:latin typeface="Calibri" panose="020F0502020204030204" pitchFamily="34" charset="0"/>
              <a:cs typeface="Calibri" panose="020F0502020204030204" pitchFamily="34" charset="0"/>
            </a:endParaRPr>
          </a:p>
          <a:p>
            <a:r>
              <a:rPr lang="en-US" altLang="zh-CN" sz="2700" dirty="0" smtClean="0">
                <a:latin typeface="Calibri" panose="020F0502020204030204" pitchFamily="34" charset="0"/>
                <a:cs typeface="Calibri" panose="020F0502020204030204" pitchFamily="34" charset="0"/>
              </a:rPr>
              <a:t>To eliminate the use of FENCE instructions, we could instead use the </a:t>
            </a:r>
            <a:r>
              <a:rPr lang="en-US" altLang="zh-CN" sz="2700" i="1" dirty="0" smtClean="0">
                <a:solidFill>
                  <a:srgbClr val="C00000"/>
                </a:solidFill>
                <a:latin typeface="Calibri" panose="020F0502020204030204" pitchFamily="34" charset="0"/>
                <a:cs typeface="Calibri" panose="020F0502020204030204" pitchFamily="34" charset="0"/>
              </a:rPr>
              <a:t>Compare-And-Swap (CAS)</a:t>
            </a:r>
            <a:r>
              <a:rPr lang="en-US" altLang="zh-CN" sz="2700" dirty="0" smtClean="0">
                <a:latin typeface="Calibri" panose="020F0502020204030204" pitchFamily="34" charset="0"/>
                <a:cs typeface="Calibri" panose="020F0502020204030204" pitchFamily="34" charset="0"/>
              </a:rPr>
              <a:t> instruction and the processor-specific </a:t>
            </a:r>
            <a:r>
              <a:rPr lang="en-US" altLang="zh-CN" sz="2700" i="1" dirty="0" smtClean="0">
                <a:solidFill>
                  <a:srgbClr val="C00000"/>
                </a:solidFill>
                <a:latin typeface="Calibri" panose="020F0502020204030204" pitchFamily="34" charset="0"/>
                <a:cs typeface="Calibri" panose="020F0502020204030204" pitchFamily="34" charset="0"/>
              </a:rPr>
              <a:t>memory consistency model </a:t>
            </a:r>
            <a:r>
              <a:rPr lang="en-US" altLang="zh-CN" sz="2700" dirty="0" smtClean="0">
                <a:latin typeface="Calibri" panose="020F0502020204030204" pitchFamily="34" charset="0"/>
                <a:cs typeface="Calibri" panose="020F0502020204030204" pitchFamily="34" charset="0"/>
              </a:rPr>
              <a:t>to perform the optimization.</a:t>
            </a:r>
          </a:p>
          <a:p>
            <a:endParaRPr lang="en-US" altLang="zh-CN" sz="2700" dirty="0" smtClean="0">
              <a:latin typeface="Calibri" panose="020F0502020204030204" pitchFamily="34" charset="0"/>
              <a:cs typeface="Calibri" panose="020F0502020204030204" pitchFamily="34" charset="0"/>
            </a:endParaRPr>
          </a:p>
          <a:p>
            <a:endParaRPr lang="en-US" altLang="zh-CN" sz="27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8238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0" nodeType="clickEffect">
                                  <p:stCondLst>
                                    <p:cond delay="0"/>
                                  </p:stCondLst>
                                  <p:childTnLst>
                                    <p:animClr clrSpc="hsl" dir="cw">
                                      <p:cBhvr override="childStyle">
                                        <p:cTn id="38" dur="500" fill="hold"/>
                                        <p:tgtEl>
                                          <p:spTgt spid="44"/>
                                        </p:tgtEl>
                                        <p:attrNameLst>
                                          <p:attrName>style.color</p:attrName>
                                        </p:attrNameLst>
                                      </p:cBhvr>
                                      <p:by>
                                        <p:hsl h="7200000" s="0" l="0"/>
                                      </p:by>
                                    </p:animClr>
                                    <p:animClr clrSpc="hsl" dir="cw">
                                      <p:cBhvr>
                                        <p:cTn id="39" dur="500" fill="hold"/>
                                        <p:tgtEl>
                                          <p:spTgt spid="44"/>
                                        </p:tgtEl>
                                        <p:attrNameLst>
                                          <p:attrName>fillcolor</p:attrName>
                                        </p:attrNameLst>
                                      </p:cBhvr>
                                      <p:by>
                                        <p:hsl h="7200000" s="0" l="0"/>
                                      </p:by>
                                    </p:animClr>
                                    <p:animClr clrSpc="hsl" dir="cw">
                                      <p:cBhvr>
                                        <p:cTn id="40" dur="500" fill="hold"/>
                                        <p:tgtEl>
                                          <p:spTgt spid="44"/>
                                        </p:tgtEl>
                                        <p:attrNameLst>
                                          <p:attrName>stroke.color</p:attrName>
                                        </p:attrNameLst>
                                      </p:cBhvr>
                                      <p:by>
                                        <p:hsl h="7200000" s="0" l="0"/>
                                      </p:by>
                                    </p:animClr>
                                    <p:set>
                                      <p:cBhvr>
                                        <p:cTn id="41" dur="500" fill="hold"/>
                                        <p:tgtEl>
                                          <p:spTgt spid="44"/>
                                        </p:tgtEl>
                                        <p:attrNameLst>
                                          <p:attrName>fill.type</p:attrName>
                                        </p:attrNameLst>
                                      </p:cBhvr>
                                      <p:to>
                                        <p:strVal val="solid"/>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mph" presetSubtype="0" fill="hold" grpId="0" nodeType="clickEffect">
                                  <p:stCondLst>
                                    <p:cond delay="0"/>
                                  </p:stCondLst>
                                  <p:childTnLst>
                                    <p:animClr clrSpc="hsl" dir="cw">
                                      <p:cBhvr override="childStyle">
                                        <p:cTn id="52" dur="500" fill="hold"/>
                                        <p:tgtEl>
                                          <p:spTgt spid="46"/>
                                        </p:tgtEl>
                                        <p:attrNameLst>
                                          <p:attrName>style.color</p:attrName>
                                        </p:attrNameLst>
                                      </p:cBhvr>
                                      <p:by>
                                        <p:hsl h="7200000" s="0" l="0"/>
                                      </p:by>
                                    </p:animClr>
                                    <p:animClr clrSpc="hsl" dir="cw">
                                      <p:cBhvr>
                                        <p:cTn id="53" dur="500" fill="hold"/>
                                        <p:tgtEl>
                                          <p:spTgt spid="46"/>
                                        </p:tgtEl>
                                        <p:attrNameLst>
                                          <p:attrName>fillcolor</p:attrName>
                                        </p:attrNameLst>
                                      </p:cBhvr>
                                      <p:by>
                                        <p:hsl h="7200000" s="0" l="0"/>
                                      </p:by>
                                    </p:animClr>
                                    <p:animClr clrSpc="hsl" dir="cw">
                                      <p:cBhvr>
                                        <p:cTn id="54" dur="500" fill="hold"/>
                                        <p:tgtEl>
                                          <p:spTgt spid="46"/>
                                        </p:tgtEl>
                                        <p:attrNameLst>
                                          <p:attrName>stroke.color</p:attrName>
                                        </p:attrNameLst>
                                      </p:cBhvr>
                                      <p:by>
                                        <p:hsl h="7200000" s="0" l="0"/>
                                      </p:by>
                                    </p:animClr>
                                    <p:set>
                                      <p:cBhvr>
                                        <p:cTn id="55" dur="500" fill="hold"/>
                                        <p:tgtEl>
                                          <p:spTgt spid="46"/>
                                        </p:tgtEl>
                                        <p:attrNameLst>
                                          <p:attrName>fill.type</p:attrName>
                                        </p:attrNameLst>
                                      </p:cBhvr>
                                      <p:to>
                                        <p:strVal val="solid"/>
                                      </p:to>
                                    </p:se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up)">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mph" presetSubtype="0" fill="hold" grpId="0" nodeType="clickEffect">
                                  <p:stCondLst>
                                    <p:cond delay="0"/>
                                  </p:stCondLst>
                                  <p:childTnLst>
                                    <p:animClr clrSpc="hsl" dir="cw">
                                      <p:cBhvr override="childStyle">
                                        <p:cTn id="63" dur="500" fill="hold"/>
                                        <p:tgtEl>
                                          <p:spTgt spid="43"/>
                                        </p:tgtEl>
                                        <p:attrNameLst>
                                          <p:attrName>style.color</p:attrName>
                                        </p:attrNameLst>
                                      </p:cBhvr>
                                      <p:by>
                                        <p:hsl h="7200000" s="0" l="0"/>
                                      </p:by>
                                    </p:animClr>
                                    <p:animClr clrSpc="hsl" dir="cw">
                                      <p:cBhvr>
                                        <p:cTn id="64" dur="500" fill="hold"/>
                                        <p:tgtEl>
                                          <p:spTgt spid="43"/>
                                        </p:tgtEl>
                                        <p:attrNameLst>
                                          <p:attrName>fillcolor</p:attrName>
                                        </p:attrNameLst>
                                      </p:cBhvr>
                                      <p:by>
                                        <p:hsl h="7200000" s="0" l="0"/>
                                      </p:by>
                                    </p:animClr>
                                    <p:animClr clrSpc="hsl" dir="cw">
                                      <p:cBhvr>
                                        <p:cTn id="65" dur="500" fill="hold"/>
                                        <p:tgtEl>
                                          <p:spTgt spid="43"/>
                                        </p:tgtEl>
                                        <p:attrNameLst>
                                          <p:attrName>stroke.color</p:attrName>
                                        </p:attrNameLst>
                                      </p:cBhvr>
                                      <p:by>
                                        <p:hsl h="7200000" s="0" l="0"/>
                                      </p:by>
                                    </p:animClr>
                                    <p:set>
                                      <p:cBhvr>
                                        <p:cTn id="66" dur="500" fill="hold"/>
                                        <p:tgtEl>
                                          <p:spTgt spid="43"/>
                                        </p:tgtEl>
                                        <p:attrNameLst>
                                          <p:attrName>fill.type</p:attrName>
                                        </p:attrNameLst>
                                      </p:cBhvr>
                                      <p:to>
                                        <p:strVal val="solid"/>
                                      </p:to>
                                    </p:se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up)">
                                      <p:cBhvr>
                                        <p:cTn id="70" dur="500"/>
                                        <p:tgtEl>
                                          <p:spTgt spid="59"/>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up)">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52" grpId="0" animBg="1"/>
      <p:bldP spid="28" grpId="0" animBg="1"/>
      <p:bldP spid="36" grpId="0" animBg="1"/>
      <p:bldP spid="64"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Optimizations </a:t>
            </a:r>
            <a:endParaRPr lang="zh-CN" altLang="en-US" dirty="0">
              <a:solidFill>
                <a:srgbClr val="C00000"/>
              </a:solidFill>
            </a:endParaRPr>
          </a:p>
        </p:txBody>
      </p:sp>
      <p:sp>
        <p:nvSpPr>
          <p:cNvPr id="14" name="文本框 27"/>
          <p:cNvSpPr txBox="1"/>
          <p:nvPr/>
        </p:nvSpPr>
        <p:spPr>
          <a:xfrm>
            <a:off x="875864" y="1075439"/>
            <a:ext cx="8085256" cy="338554"/>
          </a:xfrm>
          <a:prstGeom prst="rect">
            <a:avLst/>
          </a:prstGeom>
          <a:noFill/>
        </p:spPr>
        <p:txBody>
          <a:bodyPr wrap="squar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sz="2000" b="1" dirty="0" smtClean="0"/>
              <a:t>Using CAS and TSO to optimize the instrumented instructions.</a:t>
            </a:r>
            <a:endParaRPr lang="zh-CN" altLang="en-US" sz="2000" b="1" dirty="0"/>
          </a:p>
        </p:txBody>
      </p:sp>
      <p:cxnSp>
        <p:nvCxnSpPr>
          <p:cNvPr id="15" name="直接箭头连接符 14"/>
          <p:cNvCxnSpPr/>
          <p:nvPr/>
        </p:nvCxnSpPr>
        <p:spPr bwMode="auto">
          <a:xfrm>
            <a:off x="1770733" y="2143865"/>
            <a:ext cx="0" cy="4135650"/>
          </a:xfrm>
          <a:prstGeom prst="straightConnector1">
            <a:avLst/>
          </a:prstGeom>
          <a:noFill/>
          <a:ln w="9525" cap="flat" cmpd="sng" algn="ctr">
            <a:solidFill>
              <a:schemeClr val="tx1"/>
            </a:solidFill>
            <a:prstDash val="dash"/>
            <a:round/>
            <a:headEnd type="none" w="med" len="med"/>
            <a:tailEnd type="triangle"/>
          </a:ln>
          <a:effectLst/>
        </p:spPr>
      </p:cxnSp>
      <p:sp>
        <p:nvSpPr>
          <p:cNvPr id="16" name="文本框 29"/>
          <p:cNvSpPr txBox="1"/>
          <p:nvPr/>
        </p:nvSpPr>
        <p:spPr>
          <a:xfrm>
            <a:off x="1312723" y="1839417"/>
            <a:ext cx="1005403" cy="289310"/>
          </a:xfrm>
          <a:prstGeom prst="rect">
            <a:avLst/>
          </a:prstGeom>
          <a:noFill/>
        </p:spPr>
        <p:txBody>
          <a:bodyPr wrap="non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dirty="0" smtClean="0"/>
              <a:t>Thread 1</a:t>
            </a:r>
            <a:endParaRPr lang="zh-CN" altLang="en-US" dirty="0"/>
          </a:p>
        </p:txBody>
      </p:sp>
      <p:sp>
        <p:nvSpPr>
          <p:cNvPr id="17" name="圆角矩形 16"/>
          <p:cNvSpPr/>
          <p:nvPr/>
        </p:nvSpPr>
        <p:spPr bwMode="auto">
          <a:xfrm>
            <a:off x="875865" y="4151259"/>
            <a:ext cx="1905997"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RDTSC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圆角矩形 17"/>
          <p:cNvSpPr/>
          <p:nvPr/>
        </p:nvSpPr>
        <p:spPr bwMode="auto">
          <a:xfrm>
            <a:off x="848989" y="5591242"/>
            <a:ext cx="1932873"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圆角矩形 18"/>
          <p:cNvSpPr/>
          <p:nvPr/>
        </p:nvSpPr>
        <p:spPr bwMode="auto">
          <a:xfrm>
            <a:off x="871320" y="4986283"/>
            <a:ext cx="1921496"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READ TSC;</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20" name="圆角矩形 19"/>
          <p:cNvSpPr/>
          <p:nvPr/>
        </p:nvSpPr>
        <p:spPr bwMode="auto">
          <a:xfrm>
            <a:off x="876287" y="3295960"/>
            <a:ext cx="1905575"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t>LOCK CMPXCHG</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22" name="圆角矩形 21"/>
          <p:cNvSpPr/>
          <p:nvPr/>
        </p:nvSpPr>
        <p:spPr bwMode="auto">
          <a:xfrm>
            <a:off x="875865" y="3707665"/>
            <a:ext cx="1916951"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a:t>L</a:t>
            </a:r>
            <a:r>
              <a:rPr kumimoji="0" lang="en-US" altLang="zh-CN" sz="1600" i="0" u="none" strike="noStrike" cap="none" normalizeH="0" baseline="0" dirty="0" smtClean="0">
                <a:ln>
                  <a:noFill/>
                </a:ln>
                <a:effectLst/>
              </a:rPr>
              <a:t>FENCE</a:t>
            </a:r>
            <a:endParaRPr kumimoji="0" lang="zh-CN" altLang="en-US" sz="1600" i="0" u="none" strike="noStrike" cap="none" normalizeH="0" baseline="0" dirty="0" smtClean="0">
              <a:ln>
                <a:noFill/>
              </a:ln>
              <a:effectLst/>
            </a:endParaRPr>
          </a:p>
        </p:txBody>
      </p:sp>
      <p:sp>
        <p:nvSpPr>
          <p:cNvPr id="23" name="圆角矩形 22"/>
          <p:cNvSpPr/>
          <p:nvPr/>
        </p:nvSpPr>
        <p:spPr bwMode="auto">
          <a:xfrm>
            <a:off x="858513" y="4571395"/>
            <a:ext cx="1913822"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STORE 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圆角矩形 23"/>
          <p:cNvSpPr/>
          <p:nvPr/>
        </p:nvSpPr>
        <p:spPr bwMode="auto">
          <a:xfrm>
            <a:off x="848989" y="2293628"/>
            <a:ext cx="1932873"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圆角矩形 24"/>
          <p:cNvSpPr/>
          <p:nvPr/>
        </p:nvSpPr>
        <p:spPr bwMode="auto">
          <a:xfrm>
            <a:off x="860366" y="2687799"/>
            <a:ext cx="1921496"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(GV)</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矩形 25"/>
          <p:cNvSpPr/>
          <p:nvPr/>
        </p:nvSpPr>
        <p:spPr bwMode="auto">
          <a:xfrm>
            <a:off x="789630" y="3153166"/>
            <a:ext cx="2071766" cy="2303850"/>
          </a:xfrm>
          <a:prstGeom prst="rect">
            <a:avLst/>
          </a:prstGeom>
          <a:noFill/>
          <a:ln w="38100">
            <a:solidFill>
              <a:srgbClr val="00CC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5pPr>
            <a:lvl6pPr marL="2286000" algn="l" defTabSz="914400" rtl="0" eaLnBrk="1" latinLnBrk="1" hangingPunct="1">
              <a:defRPr sz="1600" kern="1200">
                <a:solidFill>
                  <a:schemeClr val="dk1"/>
                </a:solidFill>
                <a:latin typeface="+mn-lt"/>
                <a:ea typeface="+mn-ea"/>
                <a:cs typeface="+mn-cs"/>
              </a:defRPr>
            </a:lvl6pPr>
            <a:lvl7pPr marL="2743200" algn="l" defTabSz="914400" rtl="0" eaLnBrk="1" latinLnBrk="1" hangingPunct="1">
              <a:defRPr sz="1600" kern="1200">
                <a:solidFill>
                  <a:schemeClr val="dk1"/>
                </a:solidFill>
                <a:latin typeface="+mn-lt"/>
                <a:ea typeface="+mn-ea"/>
                <a:cs typeface="+mn-cs"/>
              </a:defRPr>
            </a:lvl7pPr>
            <a:lvl8pPr marL="3200400" algn="l" defTabSz="914400" rtl="0" eaLnBrk="1" latinLnBrk="1" hangingPunct="1">
              <a:defRPr sz="1600" kern="1200">
                <a:solidFill>
                  <a:schemeClr val="dk1"/>
                </a:solidFill>
                <a:latin typeface="+mn-lt"/>
                <a:ea typeface="+mn-ea"/>
                <a:cs typeface="+mn-cs"/>
              </a:defRPr>
            </a:lvl8pPr>
            <a:lvl9pPr marL="3657600" algn="l" defTabSz="914400" rtl="0" eaLnBrk="1" latinLnBrk="1" hangingPunct="1">
              <a:defRPr sz="1600" kern="1200">
                <a:solidFill>
                  <a:schemeClr val="dk1"/>
                </a:solidFill>
                <a:latin typeface="+mn-lt"/>
                <a:ea typeface="+mn-ea"/>
                <a:cs typeface="+mn-cs"/>
              </a:defRPr>
            </a:lvl9p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7" name="文本框 26"/>
          <p:cNvSpPr txBox="1"/>
          <p:nvPr/>
        </p:nvSpPr>
        <p:spPr>
          <a:xfrm>
            <a:off x="3208610" y="2322169"/>
            <a:ext cx="5837189" cy="830997"/>
          </a:xfrm>
          <a:prstGeom prst="rect">
            <a:avLst/>
          </a:prstGeom>
          <a:noFill/>
          <a:ln w="25400">
            <a:solidFill>
              <a:schemeClr val="accent2"/>
            </a:solidFill>
            <a:prstDash val="dash"/>
          </a:ln>
        </p:spPr>
        <p:txBody>
          <a:bodyPr wrap="square" rtlCol="0">
            <a:spAutoFit/>
          </a:bodyPr>
          <a:lstStyle/>
          <a:p>
            <a:r>
              <a:rPr lang="en-US" altLang="zh-CN" sz="2000" dirty="0" smtClean="0"/>
              <a:t>It is </a:t>
            </a:r>
            <a:r>
              <a:rPr lang="en-US" altLang="zh-CN" sz="2000" dirty="0"/>
              <a:t>executed atomically during which the bus and </a:t>
            </a:r>
            <a:r>
              <a:rPr lang="en-US" altLang="zh-CN" sz="2000" dirty="0" smtClean="0"/>
              <a:t>the </a:t>
            </a:r>
            <a:r>
              <a:rPr lang="en-US" altLang="zh-CN" sz="2000" dirty="0"/>
              <a:t>cache are locked until its </a:t>
            </a:r>
            <a:r>
              <a:rPr lang="en-US" altLang="zh-CN" sz="2000" dirty="0" smtClean="0"/>
              <a:t>completion. </a:t>
            </a:r>
            <a:r>
              <a:rPr lang="en-US" altLang="zh-CN" sz="2000" dirty="0" smtClean="0">
                <a:solidFill>
                  <a:srgbClr val="C00000"/>
                </a:solidFill>
              </a:rPr>
              <a:t>Before its execution, W</a:t>
            </a:r>
            <a:r>
              <a:rPr lang="en-US" altLang="zh-CN" sz="2000" baseline="-25000" dirty="0" smtClean="0">
                <a:solidFill>
                  <a:srgbClr val="C00000"/>
                </a:solidFill>
              </a:rPr>
              <a:t>1 </a:t>
            </a:r>
            <a:r>
              <a:rPr lang="en-US" altLang="zh-CN" sz="2000" dirty="0" smtClean="0">
                <a:solidFill>
                  <a:srgbClr val="C00000"/>
                </a:solidFill>
              </a:rPr>
              <a:t>is globally visible.</a:t>
            </a:r>
            <a:r>
              <a:rPr lang="en-US" altLang="zh-CN" sz="2000" dirty="0" smtClean="0"/>
              <a:t> </a:t>
            </a:r>
            <a:endParaRPr lang="zh-CN" altLang="en-US" sz="2000" dirty="0"/>
          </a:p>
        </p:txBody>
      </p:sp>
      <p:cxnSp>
        <p:nvCxnSpPr>
          <p:cNvPr id="28" name="直接箭头连接符 27"/>
          <p:cNvCxnSpPr>
            <a:stCxn id="20" idx="3"/>
            <a:endCxn id="27" idx="1"/>
          </p:cNvCxnSpPr>
          <p:nvPr/>
        </p:nvCxnSpPr>
        <p:spPr bwMode="auto">
          <a:xfrm flipV="1">
            <a:off x="2781862" y="2737668"/>
            <a:ext cx="426748" cy="719657"/>
          </a:xfrm>
          <a:prstGeom prst="straightConnector1">
            <a:avLst/>
          </a:prstGeom>
          <a:noFill/>
          <a:ln w="25400" cap="flat" cmpd="sng" algn="ctr">
            <a:solidFill>
              <a:srgbClr val="C00000"/>
            </a:solidFill>
            <a:prstDash val="solid"/>
            <a:round/>
            <a:headEnd type="none" w="med" len="med"/>
            <a:tailEnd type="triangle"/>
          </a:ln>
          <a:effectLst/>
        </p:spPr>
      </p:cxnSp>
      <p:cxnSp>
        <p:nvCxnSpPr>
          <p:cNvPr id="35" name="曲线连接符 34"/>
          <p:cNvCxnSpPr>
            <a:stCxn id="20" idx="1"/>
            <a:endCxn id="17" idx="1"/>
          </p:cNvCxnSpPr>
          <p:nvPr/>
        </p:nvCxnSpPr>
        <p:spPr bwMode="auto">
          <a:xfrm rot="10800000" flipV="1">
            <a:off x="875865" y="3457324"/>
            <a:ext cx="422" cy="855299"/>
          </a:xfrm>
          <a:prstGeom prst="curvedConnector3">
            <a:avLst>
              <a:gd name="adj1" fmla="val 124692417"/>
            </a:avLst>
          </a:prstGeom>
          <a:noFill/>
          <a:ln w="25400" cap="flat" cmpd="sng" algn="ctr">
            <a:solidFill>
              <a:srgbClr val="C00000"/>
            </a:solidFill>
            <a:prstDash val="sysDot"/>
            <a:round/>
            <a:headEnd type="none" w="med" len="med"/>
            <a:tailEnd type="arrow" w="lg" len="lg"/>
          </a:ln>
          <a:effectLst/>
        </p:spPr>
      </p:cxnSp>
      <p:sp>
        <p:nvSpPr>
          <p:cNvPr id="36" name="文本框 35"/>
          <p:cNvSpPr txBox="1"/>
          <p:nvPr/>
        </p:nvSpPr>
        <p:spPr>
          <a:xfrm rot="16200000">
            <a:off x="-838548" y="3565454"/>
            <a:ext cx="1996059" cy="338554"/>
          </a:xfrm>
          <a:prstGeom prst="rect">
            <a:avLst/>
          </a:prstGeom>
          <a:noFill/>
        </p:spPr>
        <p:txBody>
          <a:bodyPr wrap="none" rtlCol="0">
            <a:spAutoFit/>
          </a:bodyPr>
          <a:lstStyle/>
          <a:p>
            <a:r>
              <a:rPr lang="en-US" altLang="zh-CN" sz="2000" b="1" dirty="0" smtClean="0">
                <a:solidFill>
                  <a:srgbClr val="C00000"/>
                </a:solidFill>
              </a:rPr>
              <a:t>Happen-before</a:t>
            </a:r>
            <a:endParaRPr lang="zh-CN" altLang="en-US" sz="2000" b="1" dirty="0">
              <a:solidFill>
                <a:srgbClr val="C00000"/>
              </a:solidFill>
            </a:endParaRPr>
          </a:p>
        </p:txBody>
      </p:sp>
      <p:cxnSp>
        <p:nvCxnSpPr>
          <p:cNvPr id="43" name="曲线连接符 42"/>
          <p:cNvCxnSpPr>
            <a:stCxn id="25" idx="1"/>
            <a:endCxn id="20" idx="1"/>
          </p:cNvCxnSpPr>
          <p:nvPr/>
        </p:nvCxnSpPr>
        <p:spPr bwMode="auto">
          <a:xfrm rot="10800000" flipH="1" flipV="1">
            <a:off x="860365" y="2849163"/>
            <a:ext cx="15921" cy="608161"/>
          </a:xfrm>
          <a:prstGeom prst="curvedConnector3">
            <a:avLst>
              <a:gd name="adj1" fmla="val -3374223"/>
            </a:avLst>
          </a:prstGeom>
          <a:noFill/>
          <a:ln w="25400" cap="flat" cmpd="sng" algn="ctr">
            <a:solidFill>
              <a:srgbClr val="C00000"/>
            </a:solidFill>
            <a:prstDash val="sysDot"/>
            <a:round/>
            <a:headEnd type="none" w="med" len="med"/>
            <a:tailEnd type="arrow" w="lg" len="lg"/>
          </a:ln>
          <a:effectLst/>
        </p:spPr>
      </p:cxnSp>
      <p:sp>
        <p:nvSpPr>
          <p:cNvPr id="48" name="文本框 47"/>
          <p:cNvSpPr txBox="1"/>
          <p:nvPr/>
        </p:nvSpPr>
        <p:spPr>
          <a:xfrm>
            <a:off x="3208609" y="3923742"/>
            <a:ext cx="5837189" cy="2185214"/>
          </a:xfrm>
          <a:prstGeom prst="rect">
            <a:avLst/>
          </a:prstGeom>
          <a:noFill/>
          <a:ln w="25400">
            <a:noFill/>
            <a:prstDash val="dash"/>
          </a:ln>
        </p:spPr>
        <p:txBody>
          <a:bodyPr wrap="square" rtlCol="0">
            <a:spAutoFit/>
          </a:bodyPr>
          <a:lstStyle/>
          <a:p>
            <a:r>
              <a:rPr lang="en-US" altLang="zh-CN" sz="2000" dirty="0"/>
              <a:t>x86 adopts a </a:t>
            </a:r>
            <a:r>
              <a:rPr lang="en-US" altLang="zh-CN" sz="2000" dirty="0" smtClean="0">
                <a:solidFill>
                  <a:srgbClr val="C00000"/>
                </a:solidFill>
              </a:rPr>
              <a:t>weaker Total Store Order </a:t>
            </a:r>
            <a:r>
              <a:rPr lang="en-US" altLang="zh-CN" sz="2000" dirty="0" smtClean="0"/>
              <a:t>model:</a:t>
            </a:r>
          </a:p>
          <a:p>
            <a:pPr marL="342900" indent="-342900">
              <a:buFont typeface="Wingdings" panose="05000000000000000000" pitchFamily="2" charset="2"/>
              <a:buChar char="n"/>
            </a:pPr>
            <a:r>
              <a:rPr lang="en-US" altLang="zh-CN" sz="2000" dirty="0" smtClean="0"/>
              <a:t>It guarantee the order of Read-&gt;Write, </a:t>
            </a:r>
          </a:p>
          <a:p>
            <a:r>
              <a:rPr lang="en-US" altLang="zh-CN" sz="2000" dirty="0"/>
              <a:t> </a:t>
            </a:r>
            <a:r>
              <a:rPr lang="en-US" altLang="zh-CN" sz="2000" dirty="0" smtClean="0"/>
              <a:t>    Read-&gt;Read, Write-&gt;Write.</a:t>
            </a:r>
            <a:endParaRPr lang="en-US" altLang="zh-CN" sz="2000" dirty="0"/>
          </a:p>
          <a:p>
            <a:pPr marL="342900" indent="-342900">
              <a:buFont typeface="Wingdings" panose="05000000000000000000" pitchFamily="2" charset="2"/>
              <a:buChar char="n"/>
            </a:pPr>
            <a:r>
              <a:rPr lang="en-US" altLang="zh-CN" sz="2000" dirty="0" smtClean="0"/>
              <a:t>But it did </a:t>
            </a:r>
            <a:r>
              <a:rPr lang="en-US" altLang="zh-CN" sz="2000" dirty="0"/>
              <a:t>not guarantee the order of </a:t>
            </a:r>
            <a:endParaRPr lang="en-US" altLang="zh-CN" sz="2000" dirty="0" smtClean="0"/>
          </a:p>
          <a:p>
            <a:r>
              <a:rPr lang="en-US" altLang="zh-CN" sz="2000" dirty="0"/>
              <a:t> </a:t>
            </a:r>
            <a:r>
              <a:rPr lang="en-US" altLang="zh-CN" sz="2000" dirty="0" smtClean="0"/>
              <a:t>    </a:t>
            </a:r>
            <a:r>
              <a:rPr lang="en-US" altLang="zh-CN" sz="2000" dirty="0" smtClean="0">
                <a:solidFill>
                  <a:srgbClr val="C00000"/>
                </a:solidFill>
              </a:rPr>
              <a:t>Write-&gt;Read </a:t>
            </a:r>
            <a:r>
              <a:rPr lang="en-US" altLang="zh-CN" sz="2000" dirty="0"/>
              <a:t>if they </a:t>
            </a:r>
            <a:r>
              <a:rPr lang="en-US" altLang="zh-CN" sz="2000" dirty="0" smtClean="0"/>
              <a:t>access different locations.</a:t>
            </a:r>
          </a:p>
          <a:p>
            <a:endParaRPr lang="en-US" altLang="zh-CN" sz="2000" dirty="0">
              <a:solidFill>
                <a:srgbClr val="C00000"/>
              </a:solidFill>
            </a:endParaRPr>
          </a:p>
          <a:p>
            <a:r>
              <a:rPr lang="en-US" altLang="zh-CN" sz="2000" dirty="0" smtClean="0"/>
              <a:t>So, we place READ TSC here!</a:t>
            </a:r>
          </a:p>
        </p:txBody>
      </p:sp>
      <p:cxnSp>
        <p:nvCxnSpPr>
          <p:cNvPr id="50" name="曲线连接符 49"/>
          <p:cNvCxnSpPr>
            <a:stCxn id="23" idx="1"/>
            <a:endCxn id="19" idx="1"/>
          </p:cNvCxnSpPr>
          <p:nvPr/>
        </p:nvCxnSpPr>
        <p:spPr bwMode="auto">
          <a:xfrm rot="10800000" flipH="1" flipV="1">
            <a:off x="858512" y="4732760"/>
            <a:ext cx="12807" cy="414888"/>
          </a:xfrm>
          <a:prstGeom prst="curvedConnector3">
            <a:avLst>
              <a:gd name="adj1" fmla="val -3837667"/>
            </a:avLst>
          </a:prstGeom>
          <a:noFill/>
          <a:ln w="25400" cap="flat" cmpd="sng" algn="ctr">
            <a:solidFill>
              <a:srgbClr val="C00000"/>
            </a:solidFill>
            <a:prstDash val="sysDot"/>
            <a:round/>
            <a:headEnd type="none" w="med" len="med"/>
            <a:tailEnd type="arrow" w="lg" len="lg"/>
          </a:ln>
          <a:effectLst/>
        </p:spPr>
      </p:cxnSp>
      <p:cxnSp>
        <p:nvCxnSpPr>
          <p:cNvPr id="62" name="曲线连接符 61"/>
          <p:cNvCxnSpPr>
            <a:stCxn id="19" idx="1"/>
            <a:endCxn id="18" idx="1"/>
          </p:cNvCxnSpPr>
          <p:nvPr/>
        </p:nvCxnSpPr>
        <p:spPr bwMode="auto">
          <a:xfrm rot="10800000" flipV="1">
            <a:off x="848990" y="5147647"/>
            <a:ext cx="22331" cy="604959"/>
          </a:xfrm>
          <a:prstGeom prst="curvedConnector3">
            <a:avLst>
              <a:gd name="adj1" fmla="val 2147378"/>
            </a:avLst>
          </a:prstGeom>
          <a:noFill/>
          <a:ln w="25400" cap="flat" cmpd="sng" algn="ctr">
            <a:solidFill>
              <a:srgbClr val="C00000"/>
            </a:solidFill>
            <a:prstDash val="sysDot"/>
            <a:round/>
            <a:headEnd type="none" w="med" len="med"/>
            <a:tailEnd type="arrow" w="lg" len="lg"/>
          </a:ln>
          <a:effectLst/>
        </p:spPr>
      </p:cxnSp>
    </p:spTree>
    <p:extLst>
      <p:ext uri="{BB962C8B-B14F-4D97-AF65-F5344CB8AC3E}">
        <p14:creationId xmlns:p14="http://schemas.microsoft.com/office/powerpoint/2010/main" val="3151424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mph" presetSubtype="0" fill="hold" grpId="0" nodeType="clickEffect">
                                  <p:stCondLst>
                                    <p:cond delay="0"/>
                                  </p:stCondLst>
                                  <p:childTnLst>
                                    <p:animClr clrSpc="hsl" dir="cw">
                                      <p:cBhvr override="childStyle">
                                        <p:cTn id="15" dur="500" fill="hold"/>
                                        <p:tgtEl>
                                          <p:spTgt spid="20"/>
                                        </p:tgtEl>
                                        <p:attrNameLst>
                                          <p:attrName>style.color</p:attrName>
                                        </p:attrNameLst>
                                      </p:cBhvr>
                                      <p:by>
                                        <p:hsl h="7200000" s="0" l="0"/>
                                      </p:by>
                                    </p:animClr>
                                    <p:animClr clrSpc="hsl" dir="cw">
                                      <p:cBhvr>
                                        <p:cTn id="16" dur="500" fill="hold"/>
                                        <p:tgtEl>
                                          <p:spTgt spid="20"/>
                                        </p:tgtEl>
                                        <p:attrNameLst>
                                          <p:attrName>fillcolor</p:attrName>
                                        </p:attrNameLst>
                                      </p:cBhvr>
                                      <p:by>
                                        <p:hsl h="7200000" s="0" l="0"/>
                                      </p:by>
                                    </p:animClr>
                                    <p:animClr clrSpc="hsl" dir="cw">
                                      <p:cBhvr>
                                        <p:cTn id="17" dur="500" fill="hold"/>
                                        <p:tgtEl>
                                          <p:spTgt spid="20"/>
                                        </p:tgtEl>
                                        <p:attrNameLst>
                                          <p:attrName>stroke.color</p:attrName>
                                        </p:attrNameLst>
                                      </p:cBhvr>
                                      <p:by>
                                        <p:hsl h="7200000" s="0" l="0"/>
                                      </p:by>
                                    </p:animClr>
                                    <p:set>
                                      <p:cBhvr>
                                        <p:cTn id="18" dur="500" fill="hold"/>
                                        <p:tgtEl>
                                          <p:spTgt spid="20"/>
                                        </p:tgtEl>
                                        <p:attrNameLst>
                                          <p:attrName>fill.type</p:attrName>
                                        </p:attrNameLst>
                                      </p:cBhvr>
                                      <p:to>
                                        <p:strVal val="solid"/>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mph" presetSubtype="0" fill="hold" grpId="0" nodeType="clickEffect">
                                  <p:stCondLst>
                                    <p:cond delay="0"/>
                                  </p:stCondLst>
                                  <p:childTnLst>
                                    <p:animClr clrSpc="hsl" dir="cw">
                                      <p:cBhvr override="childStyle">
                                        <p:cTn id="29" dur="500" fill="hold"/>
                                        <p:tgtEl>
                                          <p:spTgt spid="22"/>
                                        </p:tgtEl>
                                        <p:attrNameLst>
                                          <p:attrName>style.color</p:attrName>
                                        </p:attrNameLst>
                                      </p:cBhvr>
                                      <p:by>
                                        <p:hsl h="7200000" s="0" l="0"/>
                                      </p:by>
                                    </p:animClr>
                                    <p:animClr clrSpc="hsl" dir="cw">
                                      <p:cBhvr>
                                        <p:cTn id="30" dur="500" fill="hold"/>
                                        <p:tgtEl>
                                          <p:spTgt spid="22"/>
                                        </p:tgtEl>
                                        <p:attrNameLst>
                                          <p:attrName>fillcolor</p:attrName>
                                        </p:attrNameLst>
                                      </p:cBhvr>
                                      <p:by>
                                        <p:hsl h="7200000" s="0" l="0"/>
                                      </p:by>
                                    </p:animClr>
                                    <p:animClr clrSpc="hsl" dir="cw">
                                      <p:cBhvr>
                                        <p:cTn id="31" dur="500" fill="hold"/>
                                        <p:tgtEl>
                                          <p:spTgt spid="22"/>
                                        </p:tgtEl>
                                        <p:attrNameLst>
                                          <p:attrName>stroke.color</p:attrName>
                                        </p:attrNameLst>
                                      </p:cBhvr>
                                      <p:by>
                                        <p:hsl h="7200000" s="0" l="0"/>
                                      </p:by>
                                    </p:animClr>
                                    <p:set>
                                      <p:cBhvr>
                                        <p:cTn id="32" dur="500" fill="hold"/>
                                        <p:tgtEl>
                                          <p:spTgt spid="22"/>
                                        </p:tgtEl>
                                        <p:attrNameLst>
                                          <p:attrName>fill.type</p:attrName>
                                        </p:attrNameLst>
                                      </p:cBhvr>
                                      <p:to>
                                        <p:strVal val="solid"/>
                                      </p:to>
                                    </p:se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par>
                                <p:cTn id="42" presetID="1" presetClass="entr" presetSubtype="0" fill="hold" nodeType="withEffect">
                                  <p:stCondLst>
                                    <p:cond delay="0"/>
                                  </p:stCondLst>
                                  <p:childTnLst>
                                    <p:set>
                                      <p:cBhvr>
                                        <p:cTn id="43"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8">
                                            <p:txEl>
                                              <p:pRg st="3" end="3"/>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1" presetClass="emph" presetSubtype="0" fill="hold" grpId="0" nodeType="clickEffect">
                                  <p:stCondLst>
                                    <p:cond delay="0"/>
                                  </p:stCondLst>
                                  <p:childTnLst>
                                    <p:animClr clrSpc="hsl" dir="cw">
                                      <p:cBhvr override="childStyle">
                                        <p:cTn id="63" dur="500" fill="hold"/>
                                        <p:tgtEl>
                                          <p:spTgt spid="19"/>
                                        </p:tgtEl>
                                        <p:attrNameLst>
                                          <p:attrName>style.color</p:attrName>
                                        </p:attrNameLst>
                                      </p:cBhvr>
                                      <p:by>
                                        <p:hsl h="7200000" s="0" l="0"/>
                                      </p:by>
                                    </p:animClr>
                                    <p:animClr clrSpc="hsl" dir="cw">
                                      <p:cBhvr>
                                        <p:cTn id="64" dur="500" fill="hold"/>
                                        <p:tgtEl>
                                          <p:spTgt spid="19"/>
                                        </p:tgtEl>
                                        <p:attrNameLst>
                                          <p:attrName>fillcolor</p:attrName>
                                        </p:attrNameLst>
                                      </p:cBhvr>
                                      <p:by>
                                        <p:hsl h="7200000" s="0" l="0"/>
                                      </p:by>
                                    </p:animClr>
                                    <p:animClr clrSpc="hsl" dir="cw">
                                      <p:cBhvr>
                                        <p:cTn id="65" dur="500" fill="hold"/>
                                        <p:tgtEl>
                                          <p:spTgt spid="19"/>
                                        </p:tgtEl>
                                        <p:attrNameLst>
                                          <p:attrName>stroke.color</p:attrName>
                                        </p:attrNameLst>
                                      </p:cBhvr>
                                      <p:by>
                                        <p:hsl h="7200000" s="0" l="0"/>
                                      </p:by>
                                    </p:animClr>
                                    <p:set>
                                      <p:cBhvr>
                                        <p:cTn id="66" dur="500" fill="hold"/>
                                        <p:tgtEl>
                                          <p:spTgt spid="19"/>
                                        </p:tgtEl>
                                        <p:attrNameLst>
                                          <p:attrName>fill.type</p:attrName>
                                        </p:attrNameLst>
                                      </p:cBhvr>
                                      <p:to>
                                        <p:strVal val="solid"/>
                                      </p:to>
                                    </p:se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up)">
                                      <p:cBhvr>
                                        <p:cTn id="70" dur="500"/>
                                        <p:tgtEl>
                                          <p:spTgt spid="50"/>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wipe(up)">
                                      <p:cBhvr>
                                        <p:cTn id="7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7" grpId="0" animBg="1"/>
      <p:bldP spid="36"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Optimizations </a:t>
            </a:r>
            <a:endParaRPr lang="zh-CN" altLang="en-US" dirty="0">
              <a:solidFill>
                <a:srgbClr val="C00000"/>
              </a:solidFill>
            </a:endParaRPr>
          </a:p>
        </p:txBody>
      </p:sp>
      <p:cxnSp>
        <p:nvCxnSpPr>
          <p:cNvPr id="15" name="直接箭头连接符 14"/>
          <p:cNvCxnSpPr/>
          <p:nvPr/>
        </p:nvCxnSpPr>
        <p:spPr bwMode="auto">
          <a:xfrm>
            <a:off x="1770733" y="2143865"/>
            <a:ext cx="0" cy="4135650"/>
          </a:xfrm>
          <a:prstGeom prst="straightConnector1">
            <a:avLst/>
          </a:prstGeom>
          <a:noFill/>
          <a:ln w="9525" cap="flat" cmpd="sng" algn="ctr">
            <a:solidFill>
              <a:schemeClr val="tx1"/>
            </a:solidFill>
            <a:prstDash val="dash"/>
            <a:round/>
            <a:headEnd type="none" w="med" len="med"/>
            <a:tailEnd type="triangle"/>
          </a:ln>
          <a:effectLst/>
        </p:spPr>
      </p:cxnSp>
      <p:sp>
        <p:nvSpPr>
          <p:cNvPr id="16" name="文本框 29"/>
          <p:cNvSpPr txBox="1"/>
          <p:nvPr/>
        </p:nvSpPr>
        <p:spPr>
          <a:xfrm>
            <a:off x="1312723" y="1839417"/>
            <a:ext cx="1005403" cy="289310"/>
          </a:xfrm>
          <a:prstGeom prst="rect">
            <a:avLst/>
          </a:prstGeom>
          <a:noFill/>
        </p:spPr>
        <p:txBody>
          <a:bodyPr wrap="non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dirty="0" smtClean="0"/>
              <a:t>Thread 1</a:t>
            </a:r>
            <a:endParaRPr lang="zh-CN" altLang="en-US" dirty="0"/>
          </a:p>
        </p:txBody>
      </p:sp>
      <p:sp>
        <p:nvSpPr>
          <p:cNvPr id="17" name="圆角矩形 16"/>
          <p:cNvSpPr/>
          <p:nvPr/>
        </p:nvSpPr>
        <p:spPr bwMode="auto">
          <a:xfrm>
            <a:off x="887037" y="3727038"/>
            <a:ext cx="1905997"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RDTSCP</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圆角矩形 17"/>
          <p:cNvSpPr/>
          <p:nvPr/>
        </p:nvSpPr>
        <p:spPr bwMode="auto">
          <a:xfrm>
            <a:off x="848989" y="5591242"/>
            <a:ext cx="1932873"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b="0" i="0" u="none" strike="noStrike" cap="none" normalizeH="0" baseline="0" dirty="0" smtClean="0">
                <a:ln>
                  <a:noFill/>
                </a:ln>
                <a:solidFill>
                  <a:schemeClr val="tx1"/>
                </a:solidFill>
                <a:effectLst/>
                <a:latin typeface="Arial" pitchFamily="34" charset="0"/>
                <a:cs typeface="Arial" pitchFamily="34" charset="0"/>
              </a:rPr>
              <a:t>R</a:t>
            </a:r>
            <a:r>
              <a:rPr kumimoji="0" lang="en-US" altLang="zh-CN" sz="1100" b="0" i="0" u="none" strike="noStrike" cap="none" normalizeH="0" baseline="0" dirty="0" smtClean="0">
                <a:ln>
                  <a:noFill/>
                </a:ln>
                <a:solidFill>
                  <a:schemeClr val="tx1"/>
                </a:solidFill>
                <a:effectLst/>
                <a:latin typeface="Arial" pitchFamily="34" charset="0"/>
                <a:cs typeface="Arial" pitchFamily="34" charset="0"/>
              </a:rPr>
              <a:t>1</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圆角矩形 18"/>
          <p:cNvSpPr/>
          <p:nvPr/>
        </p:nvSpPr>
        <p:spPr bwMode="auto">
          <a:xfrm>
            <a:off x="882492" y="4596352"/>
            <a:ext cx="1921496"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altLang="zh-CN" sz="1600" i="0" u="none" strike="noStrike" cap="none" normalizeH="0" baseline="0" dirty="0" smtClean="0">
                <a:ln>
                  <a:noFill/>
                </a:ln>
                <a:effectLst/>
                <a:latin typeface="Arial" pitchFamily="34" charset="0"/>
                <a:cs typeface="Arial" pitchFamily="34" charset="0"/>
              </a:rPr>
              <a:t>READ TSC;</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20" name="圆角矩形 19"/>
          <p:cNvSpPr/>
          <p:nvPr/>
        </p:nvSpPr>
        <p:spPr bwMode="auto">
          <a:xfrm>
            <a:off x="876287" y="3295960"/>
            <a:ext cx="1905575"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t>LOCK CMPXCHG</a:t>
            </a:r>
            <a:endParaRPr kumimoji="0" lang="zh-CN" altLang="en-US" sz="1600" i="0" u="none" strike="noStrike" cap="none" normalizeH="0" baseline="0" dirty="0" smtClean="0">
              <a:ln>
                <a:noFill/>
              </a:ln>
              <a:effectLst/>
              <a:latin typeface="Arial" pitchFamily="34" charset="0"/>
              <a:cs typeface="Arial" pitchFamily="34" charset="0"/>
            </a:endParaRPr>
          </a:p>
        </p:txBody>
      </p:sp>
      <p:sp>
        <p:nvSpPr>
          <p:cNvPr id="23" name="圆角矩形 22"/>
          <p:cNvSpPr/>
          <p:nvPr/>
        </p:nvSpPr>
        <p:spPr bwMode="auto">
          <a:xfrm>
            <a:off x="869685" y="4158604"/>
            <a:ext cx="1913822"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lang="en-US" altLang="zh-CN" dirty="0" smtClean="0">
                <a:sym typeface="Wingdings" panose="05000000000000000000" pitchFamily="2" charset="2"/>
              </a:rPr>
              <a:t>STORE TSC</a:t>
            </a:r>
            <a:r>
              <a:rPr kumimoji="0" lang="en-US" altLang="zh-CN" sz="1600" b="0" i="0" u="none" strike="noStrike" cap="none" normalizeH="0" baseline="0" dirty="0" smtClean="0">
                <a:ln>
                  <a:noFill/>
                </a:ln>
                <a:solidFill>
                  <a:schemeClr val="tx1"/>
                </a:solidFill>
                <a:effectLst/>
                <a:latin typeface="Arial" pitchFamily="34" charset="0"/>
                <a:cs typeface="Arial" pitchFamily="34" charset="0"/>
                <a:sym typeface="Wingdings" panose="05000000000000000000" pitchFamily="2" charset="2"/>
              </a:rPr>
              <a:t>;</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圆角矩形 23"/>
          <p:cNvSpPr/>
          <p:nvPr/>
        </p:nvSpPr>
        <p:spPr bwMode="auto">
          <a:xfrm>
            <a:off x="848989" y="2293628"/>
            <a:ext cx="1932873"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(LC)</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圆角矩形 24"/>
          <p:cNvSpPr/>
          <p:nvPr/>
        </p:nvSpPr>
        <p:spPr bwMode="auto">
          <a:xfrm>
            <a:off x="860366" y="2687799"/>
            <a:ext cx="1921496" cy="322730"/>
          </a:xfrm>
          <a:prstGeom prst="round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scene3d>
            <a:camera prst="orthographicFront"/>
            <a:lightRig rig="soft" dir="t"/>
          </a:scene3d>
          <a:sp3d extrusionH="76200" prstMaterial="plastic">
            <a:bevelT w="127000" h="127000" prst="coolSlant"/>
            <a:extrusionClr>
              <a:schemeClr val="accent1">
                <a:lumMod val="40000"/>
                <a:lumOff val="60000"/>
              </a:schemeClr>
            </a:extrusionClr>
          </a:sp3d>
        </p:spPr>
        <p:txBody>
          <a:bodyPr vert="horz" wrap="square" lIns="91440" tIns="45720" rIns="91440" bIns="45720" numCol="1" rtlCol="0" anchor="t" anchorCtr="0" compatLnSpc="1">
            <a:prstTxWarp prst="textNoShape">
              <a:avLst/>
            </a:prstTxWarp>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pPr marL="342900" indent="-342900" algn="ctr"/>
            <a:r>
              <a:rPr lang="en-US" altLang="zh-CN" dirty="0" smtClean="0"/>
              <a:t>W</a:t>
            </a:r>
            <a:r>
              <a:rPr lang="en-US" altLang="zh-CN" sz="1100" dirty="0" smtClean="0"/>
              <a:t>1 </a:t>
            </a:r>
            <a:r>
              <a:rPr lang="en-US" altLang="zh-CN" dirty="0" smtClean="0"/>
              <a:t>(GV)</a:t>
            </a:r>
            <a:endParaRPr kumimoji="0" lang="zh-CN"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矩形 25"/>
          <p:cNvSpPr/>
          <p:nvPr/>
        </p:nvSpPr>
        <p:spPr bwMode="auto">
          <a:xfrm>
            <a:off x="789630" y="3198887"/>
            <a:ext cx="2071766" cy="1853174"/>
          </a:xfrm>
          <a:prstGeom prst="rect">
            <a:avLst/>
          </a:prstGeom>
          <a:noFill/>
          <a:ln w="38100">
            <a:solidFill>
              <a:srgbClr val="00CC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dk1"/>
                </a:solidFill>
                <a:latin typeface="+mn-lt"/>
                <a:ea typeface="+mn-ea"/>
                <a:cs typeface="+mn-cs"/>
              </a:defRPr>
            </a:lvl5pPr>
            <a:lvl6pPr marL="2286000" algn="l" defTabSz="914400" rtl="0" eaLnBrk="1" latinLnBrk="1" hangingPunct="1">
              <a:defRPr sz="1600" kern="1200">
                <a:solidFill>
                  <a:schemeClr val="dk1"/>
                </a:solidFill>
                <a:latin typeface="+mn-lt"/>
                <a:ea typeface="+mn-ea"/>
                <a:cs typeface="+mn-cs"/>
              </a:defRPr>
            </a:lvl6pPr>
            <a:lvl7pPr marL="2743200" algn="l" defTabSz="914400" rtl="0" eaLnBrk="1" latinLnBrk="1" hangingPunct="1">
              <a:defRPr sz="1600" kern="1200">
                <a:solidFill>
                  <a:schemeClr val="dk1"/>
                </a:solidFill>
                <a:latin typeface="+mn-lt"/>
                <a:ea typeface="+mn-ea"/>
                <a:cs typeface="+mn-cs"/>
              </a:defRPr>
            </a:lvl7pPr>
            <a:lvl8pPr marL="3200400" algn="l" defTabSz="914400" rtl="0" eaLnBrk="1" latinLnBrk="1" hangingPunct="1">
              <a:defRPr sz="1600" kern="1200">
                <a:solidFill>
                  <a:schemeClr val="dk1"/>
                </a:solidFill>
                <a:latin typeface="+mn-lt"/>
                <a:ea typeface="+mn-ea"/>
                <a:cs typeface="+mn-cs"/>
              </a:defRPr>
            </a:lvl8pPr>
            <a:lvl9pPr marL="3657600" algn="l" defTabSz="914400" rtl="0" eaLnBrk="1" latinLnBrk="1" hangingPunct="1">
              <a:defRPr sz="1600" kern="1200">
                <a:solidFill>
                  <a:schemeClr val="dk1"/>
                </a:solidFill>
                <a:latin typeface="+mn-lt"/>
                <a:ea typeface="+mn-ea"/>
                <a:cs typeface="+mn-cs"/>
              </a:defRPr>
            </a:lvl9p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7" name="文本框 26"/>
          <p:cNvSpPr txBox="1"/>
          <p:nvPr/>
        </p:nvSpPr>
        <p:spPr>
          <a:xfrm>
            <a:off x="3208610" y="2322169"/>
            <a:ext cx="5935390" cy="2369880"/>
          </a:xfrm>
          <a:prstGeom prst="rect">
            <a:avLst/>
          </a:prstGeom>
          <a:noFill/>
          <a:ln w="25400">
            <a:solidFill>
              <a:schemeClr val="accent2"/>
            </a:solidFill>
            <a:prstDash val="dash"/>
          </a:ln>
        </p:spPr>
        <p:txBody>
          <a:bodyPr wrap="square" rtlCol="0">
            <a:spAutoFit/>
          </a:bodyPr>
          <a:lstStyle/>
          <a:p>
            <a:r>
              <a:rPr lang="en-US" altLang="zh-CN" sz="2000" dirty="0" smtClean="0"/>
              <a:t>It could read the local clock value with the serial number of </a:t>
            </a:r>
            <a:r>
              <a:rPr lang="en-US" altLang="zh-CN" sz="2000" dirty="0"/>
              <a:t>the logical core</a:t>
            </a:r>
            <a:r>
              <a:rPr lang="en-US" altLang="zh-CN" sz="2000" dirty="0" smtClean="0"/>
              <a:t>.</a:t>
            </a:r>
          </a:p>
          <a:p>
            <a:endParaRPr lang="en-US" altLang="zh-CN" sz="2000" dirty="0"/>
          </a:p>
          <a:p>
            <a:r>
              <a:rPr lang="en-US" altLang="zh-CN" sz="2000" dirty="0"/>
              <a:t>It waits for all previous instructions </a:t>
            </a:r>
            <a:r>
              <a:rPr lang="en-US" altLang="zh-CN" sz="2000" dirty="0" smtClean="0"/>
              <a:t>to be completed </a:t>
            </a:r>
            <a:r>
              <a:rPr lang="en-US" altLang="zh-CN" sz="2000" b="1" dirty="0">
                <a:solidFill>
                  <a:srgbClr val="FF0000"/>
                </a:solidFill>
              </a:rPr>
              <a:t>locally</a:t>
            </a:r>
            <a:r>
              <a:rPr lang="en-US" altLang="zh-CN" sz="2000" dirty="0"/>
              <a:t> before </a:t>
            </a:r>
            <a:r>
              <a:rPr lang="en-US" altLang="zh-CN" sz="2000" dirty="0" smtClean="0"/>
              <a:t>reading the local clock value.</a:t>
            </a:r>
          </a:p>
          <a:p>
            <a:endParaRPr lang="en-US" altLang="zh-CN" sz="2000" dirty="0"/>
          </a:p>
          <a:p>
            <a:r>
              <a:rPr lang="en-US" altLang="zh-CN" sz="2000" dirty="0"/>
              <a:t>But </a:t>
            </a:r>
            <a:r>
              <a:rPr lang="en-US" altLang="zh-CN" sz="2000" dirty="0" smtClean="0"/>
              <a:t>It cannot </a:t>
            </a:r>
            <a:r>
              <a:rPr lang="en-US" altLang="zh-CN" sz="2000" dirty="0"/>
              <a:t>guarantee </a:t>
            </a:r>
            <a:r>
              <a:rPr lang="en-US" altLang="zh-CN" sz="2000" dirty="0" smtClean="0"/>
              <a:t>the preceding </a:t>
            </a:r>
            <a:r>
              <a:rPr lang="en-US" altLang="zh-CN" sz="2000" dirty="0"/>
              <a:t>instructions are scheduled before </a:t>
            </a:r>
            <a:r>
              <a:rPr lang="en-US" altLang="zh-CN" sz="2000" dirty="0" smtClean="0"/>
              <a:t>it.</a:t>
            </a:r>
            <a:endParaRPr lang="zh-CN" altLang="en-US" sz="2000" dirty="0"/>
          </a:p>
        </p:txBody>
      </p:sp>
      <p:cxnSp>
        <p:nvCxnSpPr>
          <p:cNvPr id="28" name="直接箭头连接符 27"/>
          <p:cNvCxnSpPr>
            <a:stCxn id="17" idx="3"/>
            <a:endCxn id="27" idx="1"/>
          </p:cNvCxnSpPr>
          <p:nvPr/>
        </p:nvCxnSpPr>
        <p:spPr bwMode="auto">
          <a:xfrm flipV="1">
            <a:off x="2793034" y="3507109"/>
            <a:ext cx="415576" cy="381294"/>
          </a:xfrm>
          <a:prstGeom prst="straightConnector1">
            <a:avLst/>
          </a:prstGeom>
          <a:noFill/>
          <a:ln w="25400" cap="flat" cmpd="sng" algn="ctr">
            <a:solidFill>
              <a:srgbClr val="C00000"/>
            </a:solidFill>
            <a:prstDash val="solid"/>
            <a:round/>
            <a:headEnd type="none" w="med" len="med"/>
            <a:tailEnd type="triangle"/>
          </a:ln>
          <a:effectLst/>
        </p:spPr>
      </p:cxnSp>
      <p:cxnSp>
        <p:nvCxnSpPr>
          <p:cNvPr id="35" name="曲线连接符 34"/>
          <p:cNvCxnSpPr>
            <a:stCxn id="20" idx="1"/>
            <a:endCxn id="17" idx="1"/>
          </p:cNvCxnSpPr>
          <p:nvPr/>
        </p:nvCxnSpPr>
        <p:spPr bwMode="auto">
          <a:xfrm rot="10800000" flipH="1" flipV="1">
            <a:off x="876287" y="3457325"/>
            <a:ext cx="10750" cy="431078"/>
          </a:xfrm>
          <a:prstGeom prst="curvedConnector3">
            <a:avLst>
              <a:gd name="adj1" fmla="val -4997302"/>
            </a:avLst>
          </a:prstGeom>
          <a:noFill/>
          <a:ln w="25400" cap="flat" cmpd="sng" algn="ctr">
            <a:solidFill>
              <a:srgbClr val="C00000"/>
            </a:solidFill>
            <a:prstDash val="sysDot"/>
            <a:round/>
            <a:headEnd type="none" w="med" len="med"/>
            <a:tailEnd type="arrow" w="lg" len="lg"/>
          </a:ln>
          <a:effectLst/>
        </p:spPr>
      </p:cxnSp>
      <p:sp>
        <p:nvSpPr>
          <p:cNvPr id="36" name="文本框 35"/>
          <p:cNvSpPr txBox="1"/>
          <p:nvPr/>
        </p:nvSpPr>
        <p:spPr>
          <a:xfrm rot="16200000">
            <a:off x="-838548" y="3565454"/>
            <a:ext cx="1996059" cy="338554"/>
          </a:xfrm>
          <a:prstGeom prst="rect">
            <a:avLst/>
          </a:prstGeom>
          <a:noFill/>
        </p:spPr>
        <p:txBody>
          <a:bodyPr wrap="none" rtlCol="0">
            <a:spAutoFit/>
          </a:bodyPr>
          <a:lstStyle/>
          <a:p>
            <a:r>
              <a:rPr lang="en-US" altLang="zh-CN" sz="2000" b="1" dirty="0" smtClean="0">
                <a:solidFill>
                  <a:srgbClr val="C00000"/>
                </a:solidFill>
              </a:rPr>
              <a:t>Happen-before</a:t>
            </a:r>
            <a:endParaRPr lang="zh-CN" altLang="en-US" sz="2000" b="1" dirty="0">
              <a:solidFill>
                <a:srgbClr val="C00000"/>
              </a:solidFill>
            </a:endParaRPr>
          </a:p>
        </p:txBody>
      </p:sp>
      <p:cxnSp>
        <p:nvCxnSpPr>
          <p:cNvPr id="43" name="曲线连接符 42"/>
          <p:cNvCxnSpPr>
            <a:stCxn id="25" idx="1"/>
            <a:endCxn id="20" idx="1"/>
          </p:cNvCxnSpPr>
          <p:nvPr/>
        </p:nvCxnSpPr>
        <p:spPr bwMode="auto">
          <a:xfrm rot="10800000" flipH="1" flipV="1">
            <a:off x="860365" y="2849163"/>
            <a:ext cx="15921" cy="608161"/>
          </a:xfrm>
          <a:prstGeom prst="curvedConnector3">
            <a:avLst>
              <a:gd name="adj1" fmla="val -3374223"/>
            </a:avLst>
          </a:prstGeom>
          <a:noFill/>
          <a:ln w="25400" cap="flat" cmpd="sng" algn="ctr">
            <a:solidFill>
              <a:srgbClr val="C00000"/>
            </a:solidFill>
            <a:prstDash val="sysDot"/>
            <a:round/>
            <a:headEnd type="none" w="med" len="med"/>
            <a:tailEnd type="arrow" w="lg" len="lg"/>
          </a:ln>
          <a:effectLst/>
        </p:spPr>
      </p:cxnSp>
      <p:cxnSp>
        <p:nvCxnSpPr>
          <p:cNvPr id="50" name="曲线连接符 49"/>
          <p:cNvCxnSpPr>
            <a:stCxn id="23" idx="1"/>
            <a:endCxn id="19" idx="1"/>
          </p:cNvCxnSpPr>
          <p:nvPr/>
        </p:nvCxnSpPr>
        <p:spPr bwMode="auto">
          <a:xfrm rot="10800000" flipH="1" flipV="1">
            <a:off x="869684" y="4319969"/>
            <a:ext cx="12807" cy="437748"/>
          </a:xfrm>
          <a:prstGeom prst="curvedConnector3">
            <a:avLst>
              <a:gd name="adj1" fmla="val -3837667"/>
            </a:avLst>
          </a:prstGeom>
          <a:noFill/>
          <a:ln w="25400" cap="flat" cmpd="sng" algn="ctr">
            <a:solidFill>
              <a:srgbClr val="C00000"/>
            </a:solidFill>
            <a:prstDash val="sysDot"/>
            <a:round/>
            <a:headEnd type="none" w="med" len="med"/>
            <a:tailEnd type="arrow" w="lg" len="lg"/>
          </a:ln>
          <a:effectLst/>
        </p:spPr>
      </p:cxnSp>
      <p:sp>
        <p:nvSpPr>
          <p:cNvPr id="29" name="文本框 27"/>
          <p:cNvSpPr txBox="1"/>
          <p:nvPr/>
        </p:nvSpPr>
        <p:spPr>
          <a:xfrm>
            <a:off x="217170" y="1075439"/>
            <a:ext cx="8926830" cy="338554"/>
          </a:xfrm>
          <a:prstGeom prst="rect">
            <a:avLst/>
          </a:prstGeom>
          <a:noFill/>
        </p:spPr>
        <p:txBody>
          <a:bodyPr wrap="square" rtlCol="0">
            <a:spAutoFit/>
          </a:bodyPr>
          <a:ls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a:lstStyle>
          <a:p>
            <a:r>
              <a:rPr lang="en-US" altLang="zh-CN" sz="2000" b="1" dirty="0" smtClean="0"/>
              <a:t>Using CAS,TSO and RDTSCP to optimize the instrumented instructions.</a:t>
            </a:r>
            <a:endParaRPr lang="zh-CN" altLang="en-US" sz="2000" b="1" dirty="0"/>
          </a:p>
        </p:txBody>
      </p:sp>
      <p:cxnSp>
        <p:nvCxnSpPr>
          <p:cNvPr id="33" name="曲线连接符 32"/>
          <p:cNvCxnSpPr>
            <a:stCxn id="19" idx="1"/>
            <a:endCxn id="18" idx="1"/>
          </p:cNvCxnSpPr>
          <p:nvPr/>
        </p:nvCxnSpPr>
        <p:spPr bwMode="auto">
          <a:xfrm rot="10800000" flipV="1">
            <a:off x="848990" y="4757717"/>
            <a:ext cx="33503" cy="994890"/>
          </a:xfrm>
          <a:prstGeom prst="curvedConnector3">
            <a:avLst>
              <a:gd name="adj1" fmla="val 1532887"/>
            </a:avLst>
          </a:prstGeom>
          <a:noFill/>
          <a:ln w="25400" cap="flat" cmpd="sng" algn="ctr">
            <a:solidFill>
              <a:srgbClr val="C00000"/>
            </a:solidFill>
            <a:prstDash val="sysDot"/>
            <a:round/>
            <a:headEnd type="none" w="med" len="med"/>
            <a:tailEnd type="arrow" w="lg" len="lg"/>
          </a:ln>
          <a:effectLst/>
        </p:spPr>
      </p:cxnSp>
    </p:spTree>
    <p:extLst>
      <p:ext uri="{BB962C8B-B14F-4D97-AF65-F5344CB8AC3E}">
        <p14:creationId xmlns:p14="http://schemas.microsoft.com/office/powerpoint/2010/main" val="234796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grpId="0" nodeType="clickEffect">
                                  <p:stCondLst>
                                    <p:cond delay="0"/>
                                  </p:stCondLst>
                                  <p:childTnLst>
                                    <p:animClr clrSpc="hsl" dir="cw">
                                      <p:cBhvr override="childStyle">
                                        <p:cTn id="22" dur="500" fill="hold"/>
                                        <p:tgtEl>
                                          <p:spTgt spid="20"/>
                                        </p:tgtEl>
                                        <p:attrNameLst>
                                          <p:attrName>style.color</p:attrName>
                                        </p:attrNameLst>
                                      </p:cBhvr>
                                      <p:by>
                                        <p:hsl h="7200000" s="0" l="0"/>
                                      </p:by>
                                    </p:animClr>
                                    <p:animClr clrSpc="hsl" dir="cw">
                                      <p:cBhvr>
                                        <p:cTn id="23" dur="500" fill="hold"/>
                                        <p:tgtEl>
                                          <p:spTgt spid="20"/>
                                        </p:tgtEl>
                                        <p:attrNameLst>
                                          <p:attrName>fillcolor</p:attrName>
                                        </p:attrNameLst>
                                      </p:cBhvr>
                                      <p:by>
                                        <p:hsl h="7200000" s="0" l="0"/>
                                      </p:by>
                                    </p:animClr>
                                    <p:animClr clrSpc="hsl" dir="cw">
                                      <p:cBhvr>
                                        <p:cTn id="24" dur="500" fill="hold"/>
                                        <p:tgtEl>
                                          <p:spTgt spid="20"/>
                                        </p:tgtEl>
                                        <p:attrNameLst>
                                          <p:attrName>stroke.color</p:attrName>
                                        </p:attrNameLst>
                                      </p:cBhvr>
                                      <p:by>
                                        <p:hsl h="7200000" s="0" l="0"/>
                                      </p:by>
                                    </p:animClr>
                                    <p:set>
                                      <p:cBhvr>
                                        <p:cTn id="25" dur="500" fill="hold"/>
                                        <p:tgtEl>
                                          <p:spTgt spid="20"/>
                                        </p:tgtEl>
                                        <p:attrNameLst>
                                          <p:attrName>fill.type</p:attrName>
                                        </p:attrNameLst>
                                      </p:cBhvr>
                                      <p:to>
                                        <p:strVal val="solid"/>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mph" presetSubtype="0" fill="hold" grpId="0" nodeType="clickEffect">
                                  <p:stCondLst>
                                    <p:cond delay="0"/>
                                  </p:stCondLst>
                                  <p:childTnLst>
                                    <p:animClr clrSpc="hsl" dir="cw">
                                      <p:cBhvr override="childStyle">
                                        <p:cTn id="44" dur="500" fill="hold"/>
                                        <p:tgtEl>
                                          <p:spTgt spid="19"/>
                                        </p:tgtEl>
                                        <p:attrNameLst>
                                          <p:attrName>style.color</p:attrName>
                                        </p:attrNameLst>
                                      </p:cBhvr>
                                      <p:by>
                                        <p:hsl h="7200000" s="0" l="0"/>
                                      </p:by>
                                    </p:animClr>
                                    <p:animClr clrSpc="hsl" dir="cw">
                                      <p:cBhvr>
                                        <p:cTn id="45" dur="500" fill="hold"/>
                                        <p:tgtEl>
                                          <p:spTgt spid="19"/>
                                        </p:tgtEl>
                                        <p:attrNameLst>
                                          <p:attrName>fillcolor</p:attrName>
                                        </p:attrNameLst>
                                      </p:cBhvr>
                                      <p:by>
                                        <p:hsl h="7200000" s="0" l="0"/>
                                      </p:by>
                                    </p:animClr>
                                    <p:animClr clrSpc="hsl" dir="cw">
                                      <p:cBhvr>
                                        <p:cTn id="46" dur="500" fill="hold"/>
                                        <p:tgtEl>
                                          <p:spTgt spid="19"/>
                                        </p:tgtEl>
                                        <p:attrNameLst>
                                          <p:attrName>stroke.color</p:attrName>
                                        </p:attrNameLst>
                                      </p:cBhvr>
                                      <p:by>
                                        <p:hsl h="7200000" s="0" l="0"/>
                                      </p:by>
                                    </p:animClr>
                                    <p:set>
                                      <p:cBhvr>
                                        <p:cTn id="47" dur="500" fill="hold"/>
                                        <p:tgtEl>
                                          <p:spTgt spid="19"/>
                                        </p:tgtEl>
                                        <p:attrNameLst>
                                          <p:attrName>fill.type</p:attrName>
                                        </p:attrNameLst>
                                      </p:cBhvr>
                                      <p:to>
                                        <p:strVal val="solid"/>
                                      </p:to>
                                    </p:se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up)">
                                      <p:cBhvr>
                                        <p:cTn id="51" dur="500"/>
                                        <p:tgtEl>
                                          <p:spTgt spid="50"/>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Handling Overflow of Local Clocks</a:t>
            </a:r>
            <a:endParaRPr lang="zh-CN" altLang="en-US" dirty="0"/>
          </a:p>
        </p:txBody>
      </p:sp>
      <p:sp>
        <p:nvSpPr>
          <p:cNvPr id="3" name="内容占位符 2"/>
          <p:cNvSpPr>
            <a:spLocks noGrp="1"/>
          </p:cNvSpPr>
          <p:nvPr>
            <p:ph idx="1"/>
          </p:nvPr>
        </p:nvSpPr>
        <p:spPr>
          <a:xfrm>
            <a:off x="293624" y="2968832"/>
            <a:ext cx="8557768" cy="3541696"/>
          </a:xfrm>
        </p:spPr>
        <p:txBody>
          <a:bodyPr/>
          <a:lstStyle/>
          <a:p>
            <a:r>
              <a:rPr lang="en-US" altLang="zh-CN" dirty="0" smtClean="0"/>
              <a:t>Time (T</a:t>
            </a:r>
            <a:r>
              <a:rPr lang="en-US" altLang="zh-CN" baseline="-25000" dirty="0" smtClean="0"/>
              <a:t>i+1</a:t>
            </a:r>
            <a:r>
              <a:rPr lang="en-US" altLang="zh-CN" dirty="0" smtClean="0"/>
              <a:t> – T</a:t>
            </a:r>
            <a:r>
              <a:rPr lang="en-US" altLang="zh-CN" baseline="-25000" dirty="0" smtClean="0"/>
              <a:t>i</a:t>
            </a:r>
            <a:r>
              <a:rPr lang="en-US" altLang="zh-CN" dirty="0" smtClean="0"/>
              <a:t>) &lt; Time(Overflow)</a:t>
            </a:r>
          </a:p>
          <a:p>
            <a:endParaRPr lang="en-US" altLang="zh-CN" dirty="0" smtClean="0"/>
          </a:p>
          <a:p>
            <a:r>
              <a:rPr lang="en-US" altLang="zh-CN" dirty="0" smtClean="0"/>
              <a:t>If </a:t>
            </a:r>
            <a:r>
              <a:rPr lang="en-US" altLang="zh-CN" dirty="0"/>
              <a:t>T</a:t>
            </a:r>
            <a:r>
              <a:rPr lang="en-US" altLang="zh-CN" baseline="-25000" dirty="0"/>
              <a:t>i+1</a:t>
            </a:r>
            <a:r>
              <a:rPr lang="en-US" altLang="zh-CN" dirty="0"/>
              <a:t> – </a:t>
            </a:r>
            <a:r>
              <a:rPr lang="en-US" altLang="zh-CN" dirty="0" smtClean="0"/>
              <a:t>T</a:t>
            </a:r>
            <a:r>
              <a:rPr lang="en-US" altLang="zh-CN" baseline="-25000" dirty="0" smtClean="0"/>
              <a:t>i   </a:t>
            </a:r>
            <a:r>
              <a:rPr lang="en-US" altLang="zh-CN" dirty="0" smtClean="0"/>
              <a:t>&lt; 0  </a:t>
            </a:r>
            <a:r>
              <a:rPr lang="en-US" altLang="zh-CN" dirty="0" smtClean="0">
                <a:sym typeface="Wingdings" panose="05000000000000000000" pitchFamily="2" charset="2"/>
              </a:rPr>
              <a:t>  </a:t>
            </a:r>
            <a:r>
              <a:rPr lang="en-US" altLang="zh-CN" b="1" dirty="0" smtClean="0">
                <a:solidFill>
                  <a:srgbClr val="FF0000"/>
                </a:solidFill>
                <a:sym typeface="Wingdings" panose="05000000000000000000" pitchFamily="2" charset="2"/>
              </a:rPr>
              <a:t>Overflow</a:t>
            </a:r>
          </a:p>
          <a:p>
            <a:r>
              <a:rPr lang="en-US" altLang="zh-CN" dirty="0" smtClean="0">
                <a:sym typeface="Wingdings" panose="05000000000000000000" pitchFamily="2" charset="2"/>
              </a:rPr>
              <a:t>If </a:t>
            </a:r>
            <a:r>
              <a:rPr lang="en-US" altLang="zh-CN" dirty="0"/>
              <a:t>T</a:t>
            </a:r>
            <a:r>
              <a:rPr lang="en-US" altLang="zh-CN" baseline="-25000" dirty="0"/>
              <a:t>i+1</a:t>
            </a:r>
            <a:r>
              <a:rPr lang="en-US" altLang="zh-CN" dirty="0"/>
              <a:t> – </a:t>
            </a:r>
            <a:r>
              <a:rPr lang="en-US" altLang="zh-CN" dirty="0" smtClean="0"/>
              <a:t>T</a:t>
            </a:r>
            <a:r>
              <a:rPr lang="en-US" altLang="zh-CN" baseline="-25000" dirty="0" smtClean="0"/>
              <a:t>i   </a:t>
            </a:r>
            <a:r>
              <a:rPr lang="en-US" altLang="zh-CN" dirty="0"/>
              <a:t>&gt;</a:t>
            </a:r>
            <a:r>
              <a:rPr lang="en-US" altLang="zh-CN" dirty="0" smtClean="0"/>
              <a:t> </a:t>
            </a:r>
            <a:r>
              <a:rPr lang="en-US" altLang="zh-CN" dirty="0"/>
              <a:t>0  </a:t>
            </a:r>
            <a:r>
              <a:rPr lang="en-US" altLang="zh-CN" dirty="0">
                <a:sym typeface="Wingdings" panose="05000000000000000000" pitchFamily="2" charset="2"/>
              </a:rPr>
              <a:t>  </a:t>
            </a:r>
            <a:r>
              <a:rPr lang="en-US" altLang="zh-CN" dirty="0" smtClean="0">
                <a:sym typeface="Wingdings" panose="05000000000000000000" pitchFamily="2" charset="2"/>
              </a:rPr>
              <a:t>Not Overflow</a:t>
            </a:r>
          </a:p>
          <a:p>
            <a:endParaRPr lang="en-US" altLang="zh-CN" dirty="0">
              <a:sym typeface="Wingdings" panose="05000000000000000000" pitchFamily="2" charset="2"/>
            </a:endParaRPr>
          </a:p>
          <a:p>
            <a:r>
              <a:rPr lang="en-US" altLang="zh-CN" dirty="0" smtClean="0">
                <a:sym typeface="Wingdings" panose="05000000000000000000" pitchFamily="2" charset="2"/>
              </a:rPr>
              <a:t>Add an overflow counter during offline analysis</a:t>
            </a:r>
            <a:endParaRPr lang="en-US" altLang="zh-CN" dirty="0">
              <a:sym typeface="Wingdings" panose="05000000000000000000" pitchFamily="2" charset="2"/>
            </a:endParaRPr>
          </a:p>
          <a:p>
            <a:endParaRPr lang="zh-CN" altLang="en-US" dirty="0"/>
          </a:p>
        </p:txBody>
      </p:sp>
      <p:cxnSp>
        <p:nvCxnSpPr>
          <p:cNvPr id="5" name="直接箭头连接符 4"/>
          <p:cNvCxnSpPr/>
          <p:nvPr/>
        </p:nvCxnSpPr>
        <p:spPr bwMode="auto">
          <a:xfrm>
            <a:off x="1009403" y="1650669"/>
            <a:ext cx="7481454" cy="0"/>
          </a:xfrm>
          <a:prstGeom prst="straightConnector1">
            <a:avLst/>
          </a:prstGeom>
          <a:noFill/>
          <a:ln w="9525" cap="flat" cmpd="sng" algn="ctr">
            <a:solidFill>
              <a:schemeClr val="tx1"/>
            </a:solidFill>
            <a:prstDash val="solid"/>
            <a:round/>
            <a:headEnd type="none" w="med" len="med"/>
            <a:tailEnd type="triangle"/>
          </a:ln>
          <a:effectLst/>
        </p:spPr>
      </p:cxnSp>
      <p:sp>
        <p:nvSpPr>
          <p:cNvPr id="6" name="矩形 5"/>
          <p:cNvSpPr/>
          <p:nvPr/>
        </p:nvSpPr>
        <p:spPr bwMode="auto">
          <a:xfrm>
            <a:off x="1852550"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矩形 6"/>
          <p:cNvSpPr/>
          <p:nvPr/>
        </p:nvSpPr>
        <p:spPr bwMode="auto">
          <a:xfrm>
            <a:off x="2901536"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8" name="矩形 7"/>
          <p:cNvSpPr/>
          <p:nvPr/>
        </p:nvSpPr>
        <p:spPr bwMode="auto">
          <a:xfrm>
            <a:off x="3950522"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 name="矩形 10"/>
          <p:cNvSpPr/>
          <p:nvPr/>
        </p:nvSpPr>
        <p:spPr bwMode="auto">
          <a:xfrm>
            <a:off x="8146466"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2" name="矩形 11"/>
          <p:cNvSpPr/>
          <p:nvPr/>
        </p:nvSpPr>
        <p:spPr bwMode="auto">
          <a:xfrm>
            <a:off x="7097480"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3" name="矩形 12"/>
          <p:cNvSpPr/>
          <p:nvPr/>
        </p:nvSpPr>
        <p:spPr bwMode="auto">
          <a:xfrm>
            <a:off x="6048494"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4" name="矩形 13"/>
          <p:cNvSpPr/>
          <p:nvPr/>
        </p:nvSpPr>
        <p:spPr bwMode="auto">
          <a:xfrm>
            <a:off x="4999508" y="1347848"/>
            <a:ext cx="106878" cy="60564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5" name="文本框 14"/>
          <p:cNvSpPr txBox="1"/>
          <p:nvPr/>
        </p:nvSpPr>
        <p:spPr>
          <a:xfrm>
            <a:off x="3216230" y="977962"/>
            <a:ext cx="2861953" cy="289310"/>
          </a:xfrm>
          <a:prstGeom prst="rect">
            <a:avLst/>
          </a:prstGeom>
          <a:noFill/>
        </p:spPr>
        <p:txBody>
          <a:bodyPr wrap="square" rtlCol="0">
            <a:spAutoFit/>
          </a:bodyPr>
          <a:lstStyle/>
          <a:p>
            <a:r>
              <a:rPr lang="en-US" altLang="zh-CN" dirty="0" smtClean="0"/>
              <a:t>(Local Clock Overflow…)</a:t>
            </a:r>
            <a:endParaRPr lang="zh-CN" altLang="en-US" dirty="0"/>
          </a:p>
        </p:txBody>
      </p:sp>
      <p:cxnSp>
        <p:nvCxnSpPr>
          <p:cNvPr id="17" name="直接箭头连接符 16"/>
          <p:cNvCxnSpPr/>
          <p:nvPr/>
        </p:nvCxnSpPr>
        <p:spPr bwMode="auto">
          <a:xfrm>
            <a:off x="1377538" y="1650669"/>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18" name="文本框 17"/>
          <p:cNvSpPr txBox="1"/>
          <p:nvPr/>
        </p:nvSpPr>
        <p:spPr>
          <a:xfrm>
            <a:off x="1100138" y="2386940"/>
            <a:ext cx="598033" cy="289310"/>
          </a:xfrm>
          <a:prstGeom prst="rect">
            <a:avLst/>
          </a:prstGeom>
          <a:noFill/>
        </p:spPr>
        <p:txBody>
          <a:bodyPr wrap="square" rtlCol="0">
            <a:spAutoFit/>
          </a:bodyPr>
          <a:lstStyle/>
          <a:p>
            <a:r>
              <a:rPr lang="en-US" altLang="zh-CN" dirty="0" smtClean="0"/>
              <a:t>TS</a:t>
            </a:r>
            <a:r>
              <a:rPr lang="en-US" altLang="zh-CN" baseline="-25000" dirty="0" smtClean="0"/>
              <a:t>1</a:t>
            </a:r>
            <a:endParaRPr lang="zh-CN" altLang="en-US" baseline="-25000" dirty="0"/>
          </a:p>
        </p:txBody>
      </p:sp>
      <p:cxnSp>
        <p:nvCxnSpPr>
          <p:cNvPr id="19" name="直接箭头连接符 18"/>
          <p:cNvCxnSpPr/>
          <p:nvPr/>
        </p:nvCxnSpPr>
        <p:spPr bwMode="auto">
          <a:xfrm>
            <a:off x="2028702" y="1648689"/>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20" name="文本框 19"/>
          <p:cNvSpPr txBox="1"/>
          <p:nvPr/>
        </p:nvSpPr>
        <p:spPr>
          <a:xfrm>
            <a:off x="1751302" y="2384960"/>
            <a:ext cx="598033" cy="289310"/>
          </a:xfrm>
          <a:prstGeom prst="rect">
            <a:avLst/>
          </a:prstGeom>
          <a:noFill/>
        </p:spPr>
        <p:txBody>
          <a:bodyPr wrap="square" rtlCol="0">
            <a:spAutoFit/>
          </a:bodyPr>
          <a:lstStyle/>
          <a:p>
            <a:r>
              <a:rPr lang="en-US" altLang="zh-CN" dirty="0" smtClean="0"/>
              <a:t>TS</a:t>
            </a:r>
            <a:r>
              <a:rPr lang="en-US" altLang="zh-CN" baseline="-25000" dirty="0" smtClean="0"/>
              <a:t>2</a:t>
            </a:r>
            <a:endParaRPr lang="zh-CN" altLang="en-US" baseline="-25000" dirty="0"/>
          </a:p>
        </p:txBody>
      </p:sp>
      <p:cxnSp>
        <p:nvCxnSpPr>
          <p:cNvPr id="21" name="直接箭头连接符 20"/>
          <p:cNvCxnSpPr/>
          <p:nvPr/>
        </p:nvCxnSpPr>
        <p:spPr bwMode="auto">
          <a:xfrm>
            <a:off x="2744034" y="1653649"/>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22" name="文本框 21"/>
          <p:cNvSpPr txBox="1"/>
          <p:nvPr/>
        </p:nvSpPr>
        <p:spPr>
          <a:xfrm>
            <a:off x="2466634" y="2389920"/>
            <a:ext cx="598033" cy="289310"/>
          </a:xfrm>
          <a:prstGeom prst="rect">
            <a:avLst/>
          </a:prstGeom>
          <a:noFill/>
        </p:spPr>
        <p:txBody>
          <a:bodyPr wrap="square" rtlCol="0">
            <a:spAutoFit/>
          </a:bodyPr>
          <a:lstStyle/>
          <a:p>
            <a:r>
              <a:rPr lang="en-US" altLang="zh-CN" dirty="0" smtClean="0"/>
              <a:t>TS</a:t>
            </a:r>
            <a:r>
              <a:rPr lang="en-US" altLang="zh-CN" baseline="-25000" dirty="0" smtClean="0"/>
              <a:t>3</a:t>
            </a:r>
            <a:endParaRPr lang="zh-CN" altLang="en-US" baseline="-25000" dirty="0"/>
          </a:p>
        </p:txBody>
      </p:sp>
      <p:cxnSp>
        <p:nvCxnSpPr>
          <p:cNvPr id="23" name="直接箭头连接符 22"/>
          <p:cNvCxnSpPr/>
          <p:nvPr/>
        </p:nvCxnSpPr>
        <p:spPr bwMode="auto">
          <a:xfrm>
            <a:off x="3360299" y="1648689"/>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24" name="文本框 23"/>
          <p:cNvSpPr txBox="1"/>
          <p:nvPr/>
        </p:nvSpPr>
        <p:spPr>
          <a:xfrm>
            <a:off x="3082899" y="2384960"/>
            <a:ext cx="598033" cy="289310"/>
          </a:xfrm>
          <a:prstGeom prst="rect">
            <a:avLst/>
          </a:prstGeom>
          <a:noFill/>
        </p:spPr>
        <p:txBody>
          <a:bodyPr wrap="square" rtlCol="0">
            <a:spAutoFit/>
          </a:bodyPr>
          <a:lstStyle/>
          <a:p>
            <a:r>
              <a:rPr lang="en-US" altLang="zh-CN" dirty="0" smtClean="0"/>
              <a:t>TS</a:t>
            </a:r>
            <a:r>
              <a:rPr lang="en-US" altLang="zh-CN" baseline="-25000" dirty="0" smtClean="0"/>
              <a:t>4</a:t>
            </a:r>
            <a:endParaRPr lang="zh-CN" altLang="en-US" baseline="-25000" dirty="0"/>
          </a:p>
        </p:txBody>
      </p:sp>
      <p:cxnSp>
        <p:nvCxnSpPr>
          <p:cNvPr id="25" name="直接箭头连接符 24"/>
          <p:cNvCxnSpPr/>
          <p:nvPr/>
        </p:nvCxnSpPr>
        <p:spPr bwMode="auto">
          <a:xfrm>
            <a:off x="4116886" y="1648689"/>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26" name="文本框 25"/>
          <p:cNvSpPr txBox="1"/>
          <p:nvPr/>
        </p:nvSpPr>
        <p:spPr>
          <a:xfrm>
            <a:off x="3839486" y="2384960"/>
            <a:ext cx="598033" cy="289310"/>
          </a:xfrm>
          <a:prstGeom prst="rect">
            <a:avLst/>
          </a:prstGeom>
          <a:noFill/>
        </p:spPr>
        <p:txBody>
          <a:bodyPr wrap="square" rtlCol="0">
            <a:spAutoFit/>
          </a:bodyPr>
          <a:lstStyle/>
          <a:p>
            <a:r>
              <a:rPr lang="en-US" altLang="zh-CN" dirty="0" smtClean="0"/>
              <a:t>……</a:t>
            </a:r>
            <a:endParaRPr lang="zh-CN" altLang="en-US" dirty="0"/>
          </a:p>
        </p:txBody>
      </p:sp>
      <p:cxnSp>
        <p:nvCxnSpPr>
          <p:cNvPr id="27" name="直接箭头连接符 26"/>
          <p:cNvCxnSpPr/>
          <p:nvPr/>
        </p:nvCxnSpPr>
        <p:spPr bwMode="auto">
          <a:xfrm>
            <a:off x="4873473" y="1647690"/>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28" name="文本框 27"/>
          <p:cNvSpPr txBox="1"/>
          <p:nvPr/>
        </p:nvSpPr>
        <p:spPr>
          <a:xfrm>
            <a:off x="4596073" y="2383961"/>
            <a:ext cx="598033" cy="289310"/>
          </a:xfrm>
          <a:prstGeom prst="rect">
            <a:avLst/>
          </a:prstGeom>
          <a:noFill/>
        </p:spPr>
        <p:txBody>
          <a:bodyPr wrap="square" rtlCol="0">
            <a:spAutoFit/>
          </a:bodyPr>
          <a:lstStyle/>
          <a:p>
            <a:r>
              <a:rPr lang="en-US" altLang="zh-CN" dirty="0" smtClean="0"/>
              <a:t>……</a:t>
            </a:r>
            <a:endParaRPr lang="zh-CN" altLang="en-US" dirty="0"/>
          </a:p>
        </p:txBody>
      </p:sp>
      <p:cxnSp>
        <p:nvCxnSpPr>
          <p:cNvPr id="29" name="直接箭头连接符 28"/>
          <p:cNvCxnSpPr/>
          <p:nvPr/>
        </p:nvCxnSpPr>
        <p:spPr bwMode="auto">
          <a:xfrm>
            <a:off x="5428274" y="1647690"/>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30" name="文本框 29"/>
          <p:cNvSpPr txBox="1"/>
          <p:nvPr/>
        </p:nvSpPr>
        <p:spPr>
          <a:xfrm>
            <a:off x="5150874" y="2383961"/>
            <a:ext cx="598033" cy="289310"/>
          </a:xfrm>
          <a:prstGeom prst="rect">
            <a:avLst/>
          </a:prstGeom>
          <a:noFill/>
        </p:spPr>
        <p:txBody>
          <a:bodyPr wrap="square" rtlCol="0">
            <a:spAutoFit/>
          </a:bodyPr>
          <a:lstStyle/>
          <a:p>
            <a:r>
              <a:rPr lang="en-US" altLang="zh-CN" dirty="0" smtClean="0"/>
              <a:t>……</a:t>
            </a:r>
            <a:endParaRPr lang="zh-CN" altLang="en-US" dirty="0"/>
          </a:p>
        </p:txBody>
      </p:sp>
      <p:cxnSp>
        <p:nvCxnSpPr>
          <p:cNvPr id="31" name="直接箭头连接符 30"/>
          <p:cNvCxnSpPr/>
          <p:nvPr/>
        </p:nvCxnSpPr>
        <p:spPr bwMode="auto">
          <a:xfrm>
            <a:off x="6155372" y="1647690"/>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32" name="文本框 31"/>
          <p:cNvSpPr txBox="1"/>
          <p:nvPr/>
        </p:nvSpPr>
        <p:spPr>
          <a:xfrm>
            <a:off x="5877972" y="2383961"/>
            <a:ext cx="598033" cy="289310"/>
          </a:xfrm>
          <a:prstGeom prst="rect">
            <a:avLst/>
          </a:prstGeom>
          <a:noFill/>
        </p:spPr>
        <p:txBody>
          <a:bodyPr wrap="square" rtlCol="0">
            <a:spAutoFit/>
          </a:bodyPr>
          <a:lstStyle/>
          <a:p>
            <a:r>
              <a:rPr lang="en-US" altLang="zh-CN" dirty="0" smtClean="0"/>
              <a:t>……</a:t>
            </a:r>
            <a:endParaRPr lang="zh-CN" altLang="en-US" dirty="0"/>
          </a:p>
        </p:txBody>
      </p:sp>
      <p:cxnSp>
        <p:nvCxnSpPr>
          <p:cNvPr id="33" name="直接箭头连接符 32"/>
          <p:cNvCxnSpPr/>
          <p:nvPr/>
        </p:nvCxnSpPr>
        <p:spPr bwMode="auto">
          <a:xfrm>
            <a:off x="6886691" y="1657425"/>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34" name="文本框 33"/>
          <p:cNvSpPr txBox="1"/>
          <p:nvPr/>
        </p:nvSpPr>
        <p:spPr>
          <a:xfrm>
            <a:off x="6538040" y="2393696"/>
            <a:ext cx="713356" cy="289310"/>
          </a:xfrm>
          <a:prstGeom prst="rect">
            <a:avLst/>
          </a:prstGeom>
          <a:noFill/>
        </p:spPr>
        <p:txBody>
          <a:bodyPr wrap="square" rtlCol="0">
            <a:spAutoFit/>
          </a:bodyPr>
          <a:lstStyle/>
          <a:p>
            <a:r>
              <a:rPr lang="en-US" altLang="zh-CN" dirty="0" smtClean="0"/>
              <a:t>TS</a:t>
            </a:r>
            <a:r>
              <a:rPr lang="en-US" altLang="zh-CN" baseline="-25000" dirty="0" smtClean="0"/>
              <a:t>n-1</a:t>
            </a:r>
            <a:endParaRPr lang="zh-CN" altLang="en-US" baseline="-25000" dirty="0"/>
          </a:p>
        </p:txBody>
      </p:sp>
      <p:cxnSp>
        <p:nvCxnSpPr>
          <p:cNvPr id="35" name="直接箭头连接符 34"/>
          <p:cNvCxnSpPr/>
          <p:nvPr/>
        </p:nvCxnSpPr>
        <p:spPr bwMode="auto">
          <a:xfrm>
            <a:off x="7600047" y="1643914"/>
            <a:ext cx="0" cy="736271"/>
          </a:xfrm>
          <a:prstGeom prst="straightConnector1">
            <a:avLst/>
          </a:prstGeom>
          <a:noFill/>
          <a:ln w="9525" cap="flat" cmpd="sng" algn="ctr">
            <a:solidFill>
              <a:schemeClr val="tx1"/>
            </a:solidFill>
            <a:prstDash val="solid"/>
            <a:round/>
            <a:headEnd type="none" w="med" len="med"/>
            <a:tailEnd type="triangle"/>
          </a:ln>
          <a:effectLst/>
        </p:spPr>
      </p:cxnSp>
      <p:sp>
        <p:nvSpPr>
          <p:cNvPr id="36" name="文本框 35"/>
          <p:cNvSpPr txBox="1"/>
          <p:nvPr/>
        </p:nvSpPr>
        <p:spPr>
          <a:xfrm>
            <a:off x="7322647" y="2380185"/>
            <a:ext cx="598033" cy="289310"/>
          </a:xfrm>
          <a:prstGeom prst="rect">
            <a:avLst/>
          </a:prstGeom>
          <a:noFill/>
        </p:spPr>
        <p:txBody>
          <a:bodyPr wrap="square" rtlCol="0">
            <a:spAutoFit/>
          </a:bodyPr>
          <a:lstStyle/>
          <a:p>
            <a:r>
              <a:rPr lang="en-US" altLang="zh-CN" dirty="0" err="1" smtClean="0"/>
              <a:t>TS</a:t>
            </a:r>
            <a:r>
              <a:rPr lang="en-US" altLang="zh-CN" baseline="-25000" dirty="0" err="1" smtClean="0"/>
              <a:t>n</a:t>
            </a:r>
            <a:endParaRPr lang="zh-CN" altLang="en-US" baseline="-25000" dirty="0"/>
          </a:p>
        </p:txBody>
      </p:sp>
    </p:spTree>
    <p:extLst>
      <p:ext uri="{BB962C8B-B14F-4D97-AF65-F5344CB8AC3E}">
        <p14:creationId xmlns:p14="http://schemas.microsoft.com/office/powerpoint/2010/main" val="582055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5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50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6" grpId="0"/>
      <p:bldP spid="28" grpId="0"/>
      <p:bldP spid="30" grpId="0"/>
      <p:bldP spid="32" grpId="0"/>
      <p:bldP spid="34"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Experiments</a:t>
            </a:r>
            <a:endParaRPr lang="zh-CN" altLang="en-US" dirty="0">
              <a:solidFill>
                <a:srgbClr val="C00000"/>
              </a:solidFill>
            </a:endParaRPr>
          </a:p>
        </p:txBody>
      </p:sp>
      <p:sp>
        <p:nvSpPr>
          <p:cNvPr id="3" name="内容占位符 2"/>
          <p:cNvSpPr>
            <a:spLocks noGrp="1"/>
          </p:cNvSpPr>
          <p:nvPr>
            <p:ph idx="1"/>
          </p:nvPr>
        </p:nvSpPr>
        <p:spPr/>
        <p:txBody>
          <a:bodyPr/>
          <a:lstStyle/>
          <a:p>
            <a:pPr lvl="1"/>
            <a:r>
              <a:rPr lang="en-US" altLang="zh-CN" dirty="0" smtClean="0"/>
              <a:t>We implemented two systems according to </a:t>
            </a:r>
            <a:r>
              <a:rPr lang="en-US" altLang="zh-CN" dirty="0"/>
              <a:t>PRES [Park et al, 2009</a:t>
            </a:r>
            <a:r>
              <a:rPr lang="en-US" altLang="zh-CN" dirty="0" smtClean="0"/>
              <a:t>] and CLAP </a:t>
            </a:r>
            <a:r>
              <a:rPr lang="en-US" altLang="zh-CN" dirty="0"/>
              <a:t>[Huang et al, 2013</a:t>
            </a:r>
            <a:r>
              <a:rPr lang="en-US" altLang="zh-CN" dirty="0" smtClean="0"/>
              <a:t>], called:</a:t>
            </a:r>
          </a:p>
          <a:p>
            <a:pPr lvl="2"/>
            <a:r>
              <a:rPr lang="en-US" altLang="zh-CN" dirty="0" smtClean="0">
                <a:solidFill>
                  <a:srgbClr val="FF0000"/>
                </a:solidFill>
              </a:rPr>
              <a:t>PRES-</a:t>
            </a:r>
            <a:r>
              <a:rPr lang="en-US" altLang="zh-CN" dirty="0" err="1" smtClean="0">
                <a:solidFill>
                  <a:srgbClr val="FF0000"/>
                </a:solidFill>
              </a:rPr>
              <a:t>impl</a:t>
            </a:r>
            <a:r>
              <a:rPr lang="en-US" altLang="zh-CN" dirty="0" smtClean="0"/>
              <a:t> and </a:t>
            </a:r>
            <a:r>
              <a:rPr lang="en-US" altLang="zh-CN" dirty="0" smtClean="0">
                <a:solidFill>
                  <a:srgbClr val="FF0000"/>
                </a:solidFill>
              </a:rPr>
              <a:t>CLAP-</a:t>
            </a:r>
            <a:r>
              <a:rPr lang="en-US" altLang="zh-CN" dirty="0" err="1" smtClean="0">
                <a:solidFill>
                  <a:srgbClr val="FF0000"/>
                </a:solidFill>
              </a:rPr>
              <a:t>impl</a:t>
            </a:r>
            <a:endParaRPr lang="en-US" altLang="zh-CN" dirty="0" smtClean="0">
              <a:solidFill>
                <a:srgbClr val="FF0000"/>
              </a:solidFill>
            </a:endParaRPr>
          </a:p>
          <a:p>
            <a:pPr lvl="1"/>
            <a:r>
              <a:rPr lang="en-US" altLang="zh-CN" dirty="0" smtClean="0"/>
              <a:t>Our approach is applied to them, and called:</a:t>
            </a:r>
          </a:p>
          <a:p>
            <a:pPr lvl="2"/>
            <a:r>
              <a:rPr lang="en-US" altLang="zh-CN" dirty="0" smtClean="0">
                <a:solidFill>
                  <a:srgbClr val="00B050"/>
                </a:solidFill>
              </a:rPr>
              <a:t>PRES-tc, </a:t>
            </a:r>
            <a:r>
              <a:rPr lang="en-US" altLang="zh-CN" dirty="0" smtClean="0">
                <a:solidFill>
                  <a:schemeClr val="tx1"/>
                </a:solidFill>
              </a:rPr>
              <a:t>records local clock values instead of global order</a:t>
            </a:r>
            <a:r>
              <a:rPr lang="en-US" altLang="zh-CN" dirty="0" smtClean="0"/>
              <a:t> </a:t>
            </a:r>
          </a:p>
          <a:p>
            <a:pPr lvl="2"/>
            <a:r>
              <a:rPr lang="en-US" altLang="zh-CN" dirty="0" smtClean="0">
                <a:solidFill>
                  <a:srgbClr val="00B050"/>
                </a:solidFill>
              </a:rPr>
              <a:t>CLAP-tc, </a:t>
            </a:r>
            <a:r>
              <a:rPr lang="en-US" altLang="zh-CN" dirty="0">
                <a:solidFill>
                  <a:schemeClr val="tx1"/>
                </a:solidFill>
              </a:rPr>
              <a:t>additionally </a:t>
            </a:r>
            <a:r>
              <a:rPr lang="en-US" altLang="zh-CN" dirty="0" smtClean="0">
                <a:solidFill>
                  <a:schemeClr val="tx1"/>
                </a:solidFill>
              </a:rPr>
              <a:t>records local clock values</a:t>
            </a:r>
            <a:endParaRPr lang="zh-CN" altLang="en-US" dirty="0">
              <a:solidFill>
                <a:srgbClr val="00B050"/>
              </a:solidFill>
            </a:endParaRPr>
          </a:p>
          <a:p>
            <a:endParaRPr lang="en-US" altLang="zh-CN" dirty="0" smtClean="0"/>
          </a:p>
          <a:p>
            <a:r>
              <a:rPr lang="en-US" altLang="zh-CN" dirty="0" smtClean="0"/>
              <a:t>Platform and benchmarks: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675611840"/>
              </p:ext>
            </p:extLst>
          </p:nvPr>
        </p:nvGraphicFramePr>
        <p:xfrm>
          <a:off x="722850" y="4067481"/>
          <a:ext cx="3687445" cy="2083900"/>
        </p:xfrm>
        <a:graphic>
          <a:graphicData uri="http://schemas.openxmlformats.org/drawingml/2006/table">
            <a:tbl>
              <a:tblPr firstRow="1" firstCol="1" bandRow="1">
                <a:tableStyleId>{5C22544A-7EE6-4342-B048-85BDC9FD1C3A}</a:tableStyleId>
              </a:tblPr>
              <a:tblGrid>
                <a:gridCol w="1437005"/>
                <a:gridCol w="2250440"/>
              </a:tblGrid>
              <a:tr h="416780">
                <a:tc>
                  <a:txBody>
                    <a:bodyPr/>
                    <a:lstStyle/>
                    <a:p>
                      <a:pPr algn="ctr">
                        <a:spcAft>
                          <a:spcPts val="0"/>
                        </a:spcAft>
                      </a:pPr>
                      <a:r>
                        <a:rPr lang="en-US" sz="1100" kern="100" dirty="0">
                          <a:effectLst/>
                        </a:rPr>
                        <a:t>CPU</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dirty="0">
                          <a:effectLst/>
                        </a:rPr>
                        <a:t>Intel Xeon E7-4807, 6 cores, 1.87GHz</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Processors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Level 1 Cache (I/D)</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6 * 24K / 6 * 24K</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Level 2 Cache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6 * 256K</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Level 3 Cache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18M</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Memory</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16G</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OS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Linux 2.6.32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Compiler</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GCC 4.6.0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208390">
                <a:tc>
                  <a:txBody>
                    <a:bodyPr/>
                    <a:lstStyle/>
                    <a:p>
                      <a:pPr algn="ctr">
                        <a:spcAft>
                          <a:spcPts val="0"/>
                        </a:spcAft>
                      </a:pPr>
                      <a:r>
                        <a:rPr lang="en-US" sz="1100" kern="100">
                          <a:effectLst/>
                        </a:rPr>
                        <a:t>SMT Solver</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dirty="0">
                          <a:effectLst/>
                        </a:rPr>
                        <a:t>Z3</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155709325"/>
              </p:ext>
            </p:extLst>
          </p:nvPr>
        </p:nvGraphicFramePr>
        <p:xfrm>
          <a:off x="4885901" y="3675570"/>
          <a:ext cx="3965491" cy="2514600"/>
        </p:xfrm>
        <a:graphic>
          <a:graphicData uri="http://schemas.openxmlformats.org/drawingml/2006/table">
            <a:tbl>
              <a:tblPr firstRow="1" firstCol="1" bandRow="1">
                <a:tableStyleId>{5C22544A-7EE6-4342-B048-85BDC9FD1C3A}</a:tableStyleId>
              </a:tblPr>
              <a:tblGrid>
                <a:gridCol w="928046"/>
                <a:gridCol w="1269242"/>
                <a:gridCol w="1176241"/>
                <a:gridCol w="591962"/>
              </a:tblGrid>
              <a:tr h="0">
                <a:tc>
                  <a:txBody>
                    <a:bodyPr/>
                    <a:lstStyle/>
                    <a:p>
                      <a:pPr algn="ctr">
                        <a:spcAft>
                          <a:spcPts val="0"/>
                        </a:spcAft>
                      </a:pPr>
                      <a:r>
                        <a:rPr lang="en-US" sz="1100" kern="100" dirty="0">
                          <a:effectLst/>
                        </a:rPr>
                        <a:t>TYPE</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BENCHMARKS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a:effectLst/>
                        </a:rPr>
                        <a:t>DESCRIPTION</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BUG TYPES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rowSpan="2">
                  <a:txBody>
                    <a:bodyPr/>
                    <a:lstStyle/>
                    <a:p>
                      <a:pPr algn="ctr">
                        <a:spcAft>
                          <a:spcPts val="0"/>
                        </a:spcAft>
                      </a:pPr>
                      <a:r>
                        <a:rPr lang="en-US" sz="1100" kern="100" dirty="0">
                          <a:effectLst/>
                        </a:rPr>
                        <a:t>Server</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Apache HTTPD</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a:effectLst/>
                        </a:rPr>
                        <a:t>Web Server</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AV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vMerge="1">
                  <a:txBody>
                    <a:bodyPr/>
                    <a:lstStyle/>
                    <a:p>
                      <a:endParaRPr lang="zh-CN" altLang="en-US"/>
                    </a:p>
                  </a:txBody>
                  <a:tcPr/>
                </a:tc>
                <a:tc>
                  <a:txBody>
                    <a:bodyPr/>
                    <a:lstStyle/>
                    <a:p>
                      <a:pPr algn="ctr">
                        <a:spcAft>
                          <a:spcPts val="0"/>
                        </a:spcAft>
                      </a:pPr>
                      <a:r>
                        <a:rPr lang="en-US" sz="1100" kern="100">
                          <a:effectLst/>
                        </a:rPr>
                        <a:t>Cherokee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Web Server</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AV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rowSpan="3">
                  <a:txBody>
                    <a:bodyPr/>
                    <a:lstStyle/>
                    <a:p>
                      <a:pPr algn="ctr">
                        <a:spcAft>
                          <a:spcPts val="0"/>
                        </a:spcAft>
                      </a:pPr>
                      <a:r>
                        <a:rPr lang="en-US" sz="1100" kern="100" dirty="0">
                          <a:effectLst/>
                        </a:rPr>
                        <a:t>Desktop </a:t>
                      </a:r>
                      <a:r>
                        <a:rPr lang="en-US" sz="1100" kern="100" dirty="0" smtClean="0">
                          <a:effectLst/>
                        </a:rPr>
                        <a:t>   Application</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a:effectLst/>
                        </a:rPr>
                        <a:t>PBzip2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Compressor</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OV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vMerge="1">
                  <a:txBody>
                    <a:bodyPr/>
                    <a:lstStyle/>
                    <a:p>
                      <a:endParaRPr lang="zh-CN" altLang="en-US"/>
                    </a:p>
                  </a:txBody>
                  <a:tcPr/>
                </a:tc>
                <a:tc>
                  <a:txBody>
                    <a:bodyPr/>
                    <a:lstStyle/>
                    <a:p>
                      <a:pPr algn="ctr">
                        <a:spcAft>
                          <a:spcPts val="0"/>
                        </a:spcAft>
                      </a:pPr>
                      <a:r>
                        <a:rPr lang="en-US" sz="1100" kern="100" dirty="0" err="1">
                          <a:effectLst/>
                        </a:rPr>
                        <a:t>Pfscan</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File Scanner</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AV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vMerge="1">
                  <a:txBody>
                    <a:bodyPr/>
                    <a:lstStyle/>
                    <a:p>
                      <a:endParaRPr lang="zh-CN" altLang="en-US"/>
                    </a:p>
                  </a:txBody>
                  <a:tcPr/>
                </a:tc>
                <a:tc>
                  <a:txBody>
                    <a:bodyPr/>
                    <a:lstStyle/>
                    <a:p>
                      <a:pPr algn="ctr">
                        <a:spcAft>
                          <a:spcPts val="0"/>
                        </a:spcAft>
                      </a:pPr>
                      <a:r>
                        <a:rPr lang="en-US" sz="1100" kern="100" dirty="0" err="1">
                          <a:effectLst/>
                        </a:rPr>
                        <a:t>aget</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a:effectLst/>
                        </a:rPr>
                        <a:t>HTTP/FTP </a:t>
                      </a:r>
                      <a:endParaRPr lang="en-US" sz="1100" kern="100" dirty="0" smtClean="0">
                        <a:effectLst/>
                      </a:endParaRPr>
                    </a:p>
                    <a:p>
                      <a:pPr algn="ctr">
                        <a:spcAft>
                          <a:spcPts val="0"/>
                        </a:spcAft>
                      </a:pPr>
                      <a:r>
                        <a:rPr lang="en-US" sz="1100" kern="100" dirty="0" smtClean="0">
                          <a:effectLst/>
                        </a:rPr>
                        <a:t>Downloader</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AV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rowSpan="3">
                  <a:txBody>
                    <a:bodyPr/>
                    <a:lstStyle/>
                    <a:p>
                      <a:pPr algn="ctr">
                        <a:spcAft>
                          <a:spcPts val="0"/>
                        </a:spcAft>
                      </a:pPr>
                      <a:r>
                        <a:rPr lang="en-US" sz="1100" kern="100" dirty="0">
                          <a:effectLst/>
                        </a:rPr>
                        <a:t>Scientific </a:t>
                      </a:r>
                      <a:r>
                        <a:rPr lang="en-US" sz="1100" kern="100" dirty="0" smtClean="0">
                          <a:effectLst/>
                        </a:rPr>
                        <a:t> Application</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a:effectLst/>
                        </a:rPr>
                        <a:t>Barnes</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Barnes N-Body algorithm</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OV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vMerge="1">
                  <a:txBody>
                    <a:bodyPr/>
                    <a:lstStyle/>
                    <a:p>
                      <a:endParaRPr lang="zh-CN" altLang="en-US"/>
                    </a:p>
                  </a:txBody>
                  <a:tcPr/>
                </a:tc>
                <a:tc>
                  <a:txBody>
                    <a:bodyPr/>
                    <a:lstStyle/>
                    <a:p>
                      <a:pPr algn="ctr">
                        <a:spcAft>
                          <a:spcPts val="0"/>
                        </a:spcAft>
                      </a:pPr>
                      <a:r>
                        <a:rPr lang="en-US" sz="1100" kern="100">
                          <a:effectLst/>
                        </a:rPr>
                        <a:t>LU</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a:effectLst/>
                        </a:rPr>
                        <a:t>LU </a:t>
                      </a:r>
                      <a:r>
                        <a:rPr lang="en-US" sz="1100" kern="100" dirty="0" smtClean="0">
                          <a:effectLst/>
                        </a:rPr>
                        <a:t>matrix</a:t>
                      </a:r>
                    </a:p>
                    <a:p>
                      <a:pPr algn="ctr">
                        <a:spcAft>
                          <a:spcPts val="0"/>
                        </a:spcAft>
                      </a:pPr>
                      <a:r>
                        <a:rPr lang="en-US" sz="1100" kern="100" dirty="0" smtClean="0">
                          <a:effectLst/>
                        </a:rPr>
                        <a:t> </a:t>
                      </a:r>
                      <a:r>
                        <a:rPr lang="en-US" sz="1100" kern="100" dirty="0">
                          <a:effectLst/>
                        </a:rPr>
                        <a:t>multiplication</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a:effectLst/>
                        </a:rPr>
                        <a:t>OV</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vMerge="1">
                  <a:txBody>
                    <a:bodyPr/>
                    <a:lstStyle/>
                    <a:p>
                      <a:endParaRPr lang="zh-CN" altLang="en-US"/>
                    </a:p>
                  </a:txBody>
                  <a:tcPr/>
                </a:tc>
                <a:tc>
                  <a:txBody>
                    <a:bodyPr/>
                    <a:lstStyle/>
                    <a:p>
                      <a:pPr algn="ctr">
                        <a:spcAft>
                          <a:spcPts val="0"/>
                        </a:spcAft>
                      </a:pPr>
                      <a:r>
                        <a:rPr lang="en-US" sz="1100" kern="100">
                          <a:effectLst/>
                        </a:rPr>
                        <a:t>Radiosity</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dirty="0" smtClean="0">
                          <a:effectLst/>
                        </a:rPr>
                        <a:t>Graphics</a:t>
                      </a:r>
                    </a:p>
                    <a:p>
                      <a:pPr algn="ctr">
                        <a:spcAft>
                          <a:spcPts val="0"/>
                        </a:spcAft>
                      </a:pPr>
                      <a:r>
                        <a:rPr lang="en-US" sz="1100" kern="100" dirty="0" smtClean="0">
                          <a:effectLst/>
                        </a:rPr>
                        <a:t> </a:t>
                      </a:r>
                      <a:r>
                        <a:rPr lang="en-US" sz="1100" kern="100" dirty="0">
                          <a:effectLst/>
                        </a:rPr>
                        <a:t>rendering</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dirty="0">
                          <a:effectLst/>
                        </a:rPr>
                        <a:t>OV</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ctr">
                        <a:spcAft>
                          <a:spcPts val="0"/>
                        </a:spcAft>
                      </a:pPr>
                      <a:r>
                        <a:rPr lang="en-US" sz="1100" kern="100">
                          <a:effectLst/>
                        </a:rPr>
                        <a:t>Mini Case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Racey</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100">
                          <a:effectLst/>
                        </a:rPr>
                        <a:t>Race Test Case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100" kern="100" dirty="0">
                          <a:effectLst/>
                        </a:rPr>
                        <a:t>-</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754504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PRES, recording overhead:</a:t>
            </a:r>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dirty="0" smtClean="0"/>
              <a:t>PRES, reproducing tries</a:t>
            </a:r>
            <a:endParaRPr lang="zh-CN" altLang="en-US" dirty="0"/>
          </a:p>
        </p:txBody>
      </p:sp>
      <p:graphicFrame>
        <p:nvGraphicFramePr>
          <p:cNvPr id="4" name="图表 3"/>
          <p:cNvGraphicFramePr/>
          <p:nvPr>
            <p:extLst>
              <p:ext uri="{D42A27DB-BD31-4B8C-83A1-F6EECF244321}">
                <p14:modId xmlns:p14="http://schemas.microsoft.com/office/powerpoint/2010/main" val="3120093264"/>
              </p:ext>
            </p:extLst>
          </p:nvPr>
        </p:nvGraphicFramePr>
        <p:xfrm>
          <a:off x="641445" y="1410140"/>
          <a:ext cx="7952091" cy="25750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387949170"/>
              </p:ext>
            </p:extLst>
          </p:nvPr>
        </p:nvGraphicFramePr>
        <p:xfrm>
          <a:off x="293624" y="4609762"/>
          <a:ext cx="8647120" cy="1586321"/>
        </p:xfrm>
        <a:graphic>
          <a:graphicData uri="http://schemas.openxmlformats.org/drawingml/2006/table">
            <a:tbl>
              <a:tblPr firstRow="1" firstCol="1" bandRow="1">
                <a:tableStyleId>{5C22544A-7EE6-4342-B048-85BDC9FD1C3A}</a:tableStyleId>
              </a:tblPr>
              <a:tblGrid>
                <a:gridCol w="747232"/>
                <a:gridCol w="486327"/>
                <a:gridCol w="914399"/>
                <a:gridCol w="574246"/>
                <a:gridCol w="540180"/>
                <a:gridCol w="776468"/>
                <a:gridCol w="658324"/>
                <a:gridCol w="517833"/>
                <a:gridCol w="798815"/>
                <a:gridCol w="658324"/>
                <a:gridCol w="524061"/>
                <a:gridCol w="792587"/>
                <a:gridCol w="658324"/>
              </a:tblGrid>
              <a:tr h="144211">
                <a:tc rowSpan="3">
                  <a:txBody>
                    <a:bodyPr/>
                    <a:lstStyle/>
                    <a:p>
                      <a:pPr algn="ctr">
                        <a:spcAft>
                          <a:spcPts val="0"/>
                        </a:spcAft>
                      </a:pPr>
                      <a:r>
                        <a:rPr lang="en-US" sz="800" kern="100" dirty="0">
                          <a:effectLst/>
                        </a:rPr>
                        <a:t>Benchmark</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3">
                  <a:txBody>
                    <a:bodyPr/>
                    <a:lstStyle/>
                    <a:p>
                      <a:pPr algn="ctr">
                        <a:spcAft>
                          <a:spcPts val="0"/>
                        </a:spcAft>
                      </a:pPr>
                      <a:r>
                        <a:rPr lang="en-US" sz="800" kern="100">
                          <a:effectLst/>
                        </a:rPr>
                        <a:t>RW</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800" kern="100">
                          <a:effectLst/>
                        </a:rPr>
                        <a:t>BB</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800" kern="100">
                          <a:effectLst/>
                        </a:rPr>
                        <a:t>FUNC</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800" kern="100">
                          <a:effectLst/>
                        </a:rPr>
                        <a:t>SYNC</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r h="144211">
                <a:tc vMerge="1">
                  <a:txBody>
                    <a:bodyPr/>
                    <a:lstStyle/>
                    <a:p>
                      <a:endParaRPr lang="zh-CN" altLang="en-US"/>
                    </a:p>
                  </a:txBody>
                  <a:tcPr/>
                </a:tc>
                <a:tc>
                  <a:txBody>
                    <a:bodyPr/>
                    <a:lstStyle/>
                    <a:p>
                      <a:pPr algn="ctr">
                        <a:spcAft>
                          <a:spcPts val="0"/>
                        </a:spcAft>
                      </a:pPr>
                      <a:r>
                        <a:rPr lang="en-US" sz="800" kern="100">
                          <a:effectLst/>
                        </a:rPr>
                        <a:t>impl</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ctr">
                        <a:spcAft>
                          <a:spcPts val="0"/>
                        </a:spcAft>
                      </a:pPr>
                      <a:r>
                        <a:rPr lang="en-US" sz="800" kern="100">
                          <a:effectLst/>
                        </a:rPr>
                        <a:t>tc (S/P)</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800" kern="100">
                          <a:effectLst/>
                        </a:rPr>
                        <a:t>impl</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ctr">
                        <a:spcAft>
                          <a:spcPts val="0"/>
                        </a:spcAft>
                      </a:pPr>
                      <a:r>
                        <a:rPr lang="en-US" sz="800" kern="100">
                          <a:effectLst/>
                        </a:rPr>
                        <a:t>tc (S/P)</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800" kern="100">
                          <a:effectLst/>
                        </a:rPr>
                        <a:t>impl</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ctr">
                        <a:spcAft>
                          <a:spcPts val="0"/>
                        </a:spcAft>
                      </a:pPr>
                      <a:r>
                        <a:rPr lang="en-US" sz="800" kern="100">
                          <a:effectLst/>
                        </a:rPr>
                        <a:t>tc (S/P)</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spcAft>
                          <a:spcPts val="0"/>
                        </a:spcAft>
                      </a:pPr>
                      <a:r>
                        <a:rPr lang="en-US" sz="800" kern="100">
                          <a:effectLst/>
                        </a:rPr>
                        <a:t>impl</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algn="ctr">
                        <a:spcAft>
                          <a:spcPts val="0"/>
                        </a:spcAft>
                      </a:pPr>
                      <a:r>
                        <a:rPr lang="en-US" sz="800" kern="100">
                          <a:effectLst/>
                        </a:rPr>
                        <a:t>tc (S/P)</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r>
              <a:tr h="144211">
                <a:tc vMerge="1">
                  <a:txBody>
                    <a:bodyPr/>
                    <a:lstStyle/>
                    <a:p>
                      <a:endParaRPr lang="zh-CN" altLang="en-US"/>
                    </a:p>
                  </a:txBody>
                  <a:tcP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dirty="0" err="1" smtClean="0">
                          <a:effectLst/>
                        </a:rPr>
                        <a:t>Add_UO</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800" kern="100" dirty="0" err="1" smtClean="0">
                          <a:effectLst/>
                        </a:rPr>
                        <a:t>Add_UO</a:t>
                      </a:r>
                      <a:endParaRPr lang="zh-CN" altLang="zh-CN" sz="10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800" kern="100" dirty="0" err="1" smtClean="0">
                          <a:effectLst/>
                        </a:rPr>
                        <a:t>Add_UO</a:t>
                      </a:r>
                      <a:endParaRPr lang="zh-CN" altLang="zh-CN" sz="10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800" kern="100" dirty="0" err="1" smtClean="0">
                          <a:effectLst/>
                        </a:rPr>
                        <a:t>Add_UO</a:t>
                      </a:r>
                      <a:endParaRPr lang="zh-CN" altLang="zh-CN" sz="10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Tries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APACHE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0.05%/0.09%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0.02%/0.03%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0.01%/0.01%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5/5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dirty="0">
                          <a:effectLst/>
                        </a:rPr>
                        <a:t>69</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dirty="0">
                          <a:effectLst/>
                        </a:rPr>
                        <a:t>0.00%/0.00%</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69/69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CHEROKEE</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0.02%/0.03%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8/8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21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21/21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46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46/46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PBzip2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dirty="0">
                          <a:effectLst/>
                        </a:rPr>
                        <a:t>2/2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PFSCAN</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2.94%/4.42%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0.05%/0.07%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32/32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AGET</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9/9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14/14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BARNES</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0.24%/0.36%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4/4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12/12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LU</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19.35%/25.50%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0.07%/0.09%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6/6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10/10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44211">
                <a:tc>
                  <a:txBody>
                    <a:bodyPr/>
                    <a:lstStyle/>
                    <a:p>
                      <a:pPr algn="ctr">
                        <a:spcAft>
                          <a:spcPts val="0"/>
                        </a:spcAft>
                      </a:pPr>
                      <a:r>
                        <a:rPr lang="en-US" sz="800" kern="100">
                          <a:effectLst/>
                        </a:rPr>
                        <a:t>RADIOSITY</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3.10%/4.88%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0.02%/0.03%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98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98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a:effectLst/>
                        </a:rPr>
                        <a:t>0.00%/0.00%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800" kern="100" dirty="0">
                          <a:effectLst/>
                        </a:rPr>
                        <a:t>-/-</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6" name="矩形 5"/>
          <p:cNvSpPr/>
          <p:nvPr/>
        </p:nvSpPr>
        <p:spPr>
          <a:xfrm rot="20541271">
            <a:off x="1499923" y="1896744"/>
            <a:ext cx="7244291" cy="7571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reduced by 1% ~ 85%</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7" name="矩形 6"/>
          <p:cNvSpPr/>
          <p:nvPr/>
        </p:nvSpPr>
        <p:spPr>
          <a:xfrm rot="20541271">
            <a:off x="1528784" y="5004957"/>
            <a:ext cx="7186584" cy="7571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no more tries needed</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52536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PRES, scalability</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pPr lvl="1"/>
            <a:r>
              <a:rPr lang="en-US" altLang="zh-CN" dirty="0" smtClean="0"/>
              <a:t>More threads</a:t>
            </a:r>
          </a:p>
          <a:p>
            <a:pPr lvl="2"/>
            <a:r>
              <a:rPr lang="en-US" altLang="zh-CN" dirty="0" smtClean="0"/>
              <a:t>PRES-</a:t>
            </a:r>
            <a:r>
              <a:rPr lang="en-US" altLang="zh-CN" dirty="0" err="1" smtClean="0"/>
              <a:t>tc</a:t>
            </a:r>
            <a:r>
              <a:rPr lang="en-US" altLang="zh-CN" dirty="0" smtClean="0"/>
              <a:t> still can record concurrently.</a:t>
            </a:r>
          </a:p>
          <a:p>
            <a:pPr lvl="2"/>
            <a:r>
              <a:rPr lang="en-US" altLang="zh-CN" dirty="0" smtClean="0"/>
              <a:t>PRES-</a:t>
            </a:r>
            <a:r>
              <a:rPr lang="en-US" altLang="zh-CN" dirty="0" err="1" smtClean="0"/>
              <a:t>impl</a:t>
            </a:r>
            <a:r>
              <a:rPr lang="en-US" altLang="zh-CN" dirty="0" smtClean="0"/>
              <a:t> suffers more slowdown.</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 y="1765646"/>
            <a:ext cx="9144000" cy="2917273"/>
          </a:xfrm>
          <a:prstGeom prst="rect">
            <a:avLst/>
          </a:prstGeom>
        </p:spPr>
      </p:pic>
    </p:spTree>
    <p:extLst>
      <p:ext uri="{BB962C8B-B14F-4D97-AF65-F5344CB8AC3E}">
        <p14:creationId xmlns:p14="http://schemas.microsoft.com/office/powerpoint/2010/main" val="4007642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CLAP, recording overhead</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lvl="1"/>
            <a:r>
              <a:rPr lang="en-US" altLang="zh-CN" dirty="0" smtClean="0"/>
              <a:t>comparing to CLAP-</a:t>
            </a:r>
            <a:r>
              <a:rPr lang="en-US" altLang="zh-CN" dirty="0" err="1" smtClean="0"/>
              <a:t>impl</a:t>
            </a:r>
            <a:r>
              <a:rPr lang="en-US" altLang="zh-CN" dirty="0" smtClean="0"/>
              <a:t>, the overhead of CLAP-tc is 1%~42%</a:t>
            </a:r>
          </a:p>
          <a:p>
            <a:pPr lvl="2"/>
            <a:r>
              <a:rPr lang="en-US" altLang="zh-CN" dirty="0" smtClean="0"/>
              <a:t>less that 10% in most cases.</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4" y="1472623"/>
            <a:ext cx="8259328" cy="3858163"/>
          </a:xfrm>
          <a:prstGeom prst="rect">
            <a:avLst/>
          </a:prstGeom>
        </p:spPr>
      </p:pic>
    </p:spTree>
    <p:extLst>
      <p:ext uri="{BB962C8B-B14F-4D97-AF65-F5344CB8AC3E}">
        <p14:creationId xmlns:p14="http://schemas.microsoft.com/office/powerpoint/2010/main" val="3761609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CLAP, solving time</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pPr lvl="1"/>
            <a:endParaRPr lang="en-US" altLang="zh-CN" dirty="0" smtClean="0"/>
          </a:p>
          <a:p>
            <a:pPr lvl="1"/>
            <a:r>
              <a:rPr lang="en-US" altLang="zh-CN" dirty="0" smtClean="0"/>
              <a:t>normalized execution time to NOST (Near-Optimal Solving Time)</a:t>
            </a:r>
          </a:p>
          <a:p>
            <a:pPr lvl="1"/>
            <a:r>
              <a:rPr lang="en-US" altLang="zh-CN" dirty="0" smtClean="0"/>
              <a:t>84.66% ~ 99.99% solving time are reduced</a:t>
            </a:r>
          </a:p>
          <a:p>
            <a:pPr lvl="1"/>
            <a:r>
              <a:rPr lang="en-US" altLang="zh-CN" dirty="0" smtClean="0"/>
              <a:t>solving time of CLAP-tc is less than 10X of NOST, for most cases.</a:t>
            </a:r>
            <a:endParaRPr lang="en-US" altLang="zh-CN" dirty="0"/>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2557"/>
            <a:ext cx="9144000" cy="2622697"/>
          </a:xfrm>
          <a:prstGeom prst="rect">
            <a:avLst/>
          </a:prstGeom>
        </p:spPr>
      </p:pic>
    </p:spTree>
    <p:extLst>
      <p:ext uri="{BB962C8B-B14F-4D97-AF65-F5344CB8AC3E}">
        <p14:creationId xmlns:p14="http://schemas.microsoft.com/office/powerpoint/2010/main" val="76980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t>Difference values </a:t>
            </a:r>
            <a:r>
              <a:rPr lang="en-US" altLang="zh-CN" b="1" dirty="0"/>
              <a:t>of Local Clocks among </a:t>
            </a:r>
            <a:r>
              <a:rPr lang="en-US" altLang="zh-CN" b="1" dirty="0" smtClean="0"/>
              <a:t>Cores</a:t>
            </a:r>
          </a:p>
          <a:p>
            <a:pPr lvl="1"/>
            <a:r>
              <a:rPr lang="en-US" altLang="zh-CN" dirty="0" smtClean="0"/>
              <a:t>Results of Program Testing</a:t>
            </a:r>
          </a:p>
          <a:p>
            <a:pPr lvl="2"/>
            <a:r>
              <a:rPr lang="en-US" altLang="zh-CN" dirty="0" smtClean="0"/>
              <a:t>4 different implementations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en-US" altLang="zh-CN" dirty="0" smtClean="0"/>
              <a:t>To get a smaller range, we can run all test implementations as many times as possible</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0784346"/>
              </p:ext>
            </p:extLst>
          </p:nvPr>
        </p:nvGraphicFramePr>
        <p:xfrm>
          <a:off x="1624320" y="2451110"/>
          <a:ext cx="5330832" cy="2205364"/>
        </p:xfrm>
        <a:graphic>
          <a:graphicData uri="http://schemas.openxmlformats.org/drawingml/2006/table">
            <a:tbl>
              <a:tblPr firstRow="1" firstCol="1" bandRow="1">
                <a:tableStyleId>{5C22544A-7EE6-4342-B048-85BDC9FD1C3A}</a:tableStyleId>
              </a:tblPr>
              <a:tblGrid>
                <a:gridCol w="1313028"/>
                <a:gridCol w="1004451"/>
                <a:gridCol w="1004451"/>
                <a:gridCol w="1004451"/>
                <a:gridCol w="1004451"/>
              </a:tblGrid>
              <a:tr h="315052">
                <a:tc rowSpan="2">
                  <a:txBody>
                    <a:bodyPr/>
                    <a:lstStyle/>
                    <a:p>
                      <a:pPr indent="14605" algn="ctr">
                        <a:spcAft>
                          <a:spcPts val="0"/>
                        </a:spcAft>
                      </a:pPr>
                      <a:r>
                        <a:rPr lang="en-US" sz="1600" kern="100" dirty="0" smtClean="0">
                          <a:effectLst/>
                        </a:rPr>
                        <a:t>Testing</a:t>
                      </a:r>
                    </a:p>
                    <a:p>
                      <a:pPr indent="14605" algn="ctr">
                        <a:spcAft>
                          <a:spcPts val="0"/>
                        </a:spcAft>
                      </a:pPr>
                      <a:r>
                        <a:rPr lang="en-US" sz="1600" kern="100" dirty="0" smtClean="0">
                          <a:effectLst/>
                        </a:rPr>
                        <a:t>Program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2">
                  <a:txBody>
                    <a:bodyPr/>
                    <a:lstStyle/>
                    <a:p>
                      <a:pPr indent="14605" algn="ctr">
                        <a:spcAft>
                          <a:spcPts val="0"/>
                        </a:spcAft>
                      </a:pPr>
                      <a:r>
                        <a:rPr lang="en-US" sz="1600" kern="100">
                          <a:effectLst/>
                        </a:rPr>
                        <a:t>1</a:t>
                      </a:r>
                      <a:r>
                        <a:rPr lang="en-US" sz="1600" kern="100" baseline="30000">
                          <a:effectLst/>
                        </a:rPr>
                        <a:t>st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gridSpan="2">
                  <a:txBody>
                    <a:bodyPr/>
                    <a:lstStyle/>
                    <a:p>
                      <a:pPr indent="14605" algn="ctr">
                        <a:spcAft>
                          <a:spcPts val="0"/>
                        </a:spcAft>
                      </a:pPr>
                      <a:r>
                        <a:rPr lang="en-US" sz="1600" kern="100">
                          <a:effectLst/>
                        </a:rPr>
                        <a:t>2</a:t>
                      </a:r>
                      <a:r>
                        <a:rPr lang="en-US" sz="1600" kern="100" baseline="30000">
                          <a:effectLst/>
                        </a:rPr>
                        <a:t>nd</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r>
              <a:tr h="315052">
                <a:tc vMerge="1">
                  <a:txBody>
                    <a:bodyPr/>
                    <a:lstStyle/>
                    <a:p>
                      <a:endParaRPr lang="zh-CN" altLang="en-US"/>
                    </a:p>
                  </a:txBody>
                  <a:tcPr/>
                </a:tc>
                <a:tc>
                  <a:txBody>
                    <a:bodyPr/>
                    <a:lstStyle/>
                    <a:p>
                      <a:pPr indent="14605" algn="ctr">
                        <a:spcAft>
                          <a:spcPts val="0"/>
                        </a:spcAft>
                      </a:pPr>
                      <a:r>
                        <a:rPr lang="en-US" sz="1600" kern="100">
                          <a:effectLst/>
                        </a:rPr>
                        <a:t>MIN</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MAX</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MIN</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MAX</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5052">
                <a:tc>
                  <a:txBody>
                    <a:bodyPr/>
                    <a:lstStyle/>
                    <a:p>
                      <a:pPr indent="14605" algn="ctr">
                        <a:spcAft>
                          <a:spcPts val="0"/>
                        </a:spcAft>
                      </a:pPr>
                      <a:r>
                        <a:rPr lang="en-US" sz="1600" kern="100" dirty="0" smtClean="0">
                          <a:effectLst/>
                        </a:rPr>
                        <a:t>(</a:t>
                      </a:r>
                      <a:r>
                        <a:rPr lang="en-US" sz="1600" kern="100" dirty="0">
                          <a:effectLst/>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solidFill>
                            <a:srgbClr val="FF0000"/>
                          </a:solidFill>
                          <a:effectLst/>
                        </a:rPr>
                        <a:t>-114</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solidFill>
                            <a:srgbClr val="FF0000"/>
                          </a:solidFill>
                          <a:effectLst/>
                        </a:rPr>
                        <a:t>112</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solidFill>
                            <a:srgbClr val="FF0000"/>
                          </a:solidFill>
                          <a:effectLst/>
                        </a:rPr>
                        <a:t>-116</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5052">
                <a:tc>
                  <a:txBody>
                    <a:bodyPr/>
                    <a:lstStyle/>
                    <a:p>
                      <a:pPr indent="14605" algn="ctr">
                        <a:spcAft>
                          <a:spcPts val="0"/>
                        </a:spcAft>
                      </a:pPr>
                      <a:r>
                        <a:rPr lang="en-US" sz="1600" kern="100" dirty="0" smtClean="0">
                          <a:effectLst/>
                        </a:rPr>
                        <a:t>(b</a:t>
                      </a:r>
                      <a:r>
                        <a:rPr lang="en-US" sz="1600" kern="100" dirty="0">
                          <a:effectLst/>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-190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182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-180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188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5052">
                <a:tc>
                  <a:txBody>
                    <a:bodyPr/>
                    <a:lstStyle/>
                    <a:p>
                      <a:pPr indent="14605" algn="ctr">
                        <a:spcAft>
                          <a:spcPts val="0"/>
                        </a:spcAft>
                      </a:pPr>
                      <a:r>
                        <a:rPr lang="en-US" sz="1600" kern="100" dirty="0" smtClean="0">
                          <a:effectLst/>
                        </a:rPr>
                        <a:t>(c</a:t>
                      </a:r>
                      <a:r>
                        <a:rPr lang="en-US" sz="1600" kern="100" dirty="0">
                          <a:effectLst/>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effectLst/>
                        </a:rPr>
                        <a:t>-128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128</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-124</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126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5052">
                <a:tc>
                  <a:txBody>
                    <a:bodyPr/>
                    <a:lstStyle/>
                    <a:p>
                      <a:pPr indent="14605" algn="ctr">
                        <a:spcAft>
                          <a:spcPts val="0"/>
                        </a:spcAft>
                      </a:pPr>
                      <a:r>
                        <a:rPr lang="en-US" sz="1600" kern="100" dirty="0" smtClean="0">
                          <a:effectLst/>
                        </a:rPr>
                        <a:t>(d</a:t>
                      </a:r>
                      <a:r>
                        <a:rPr lang="en-US" sz="1600" kern="100" dirty="0">
                          <a:effectLst/>
                        </a:rPr>
                        <a: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-116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-120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solidFill>
                            <a:srgbClr val="FF0000"/>
                          </a:solidFill>
                          <a:effectLst/>
                        </a:rPr>
                        <a:t>110</a:t>
                      </a:r>
                      <a:endParaRPr 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15052">
                <a:tc>
                  <a:txBody>
                    <a:bodyPr/>
                    <a:lstStyle/>
                    <a:p>
                      <a:pPr indent="14605" algn="ctr">
                        <a:spcAft>
                          <a:spcPts val="0"/>
                        </a:spcAft>
                      </a:pPr>
                      <a:r>
                        <a:rPr lang="en-US" sz="1600" kern="100">
                          <a:effectLst/>
                        </a:rPr>
                        <a:t>Result</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-114</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effectLst/>
                        </a:rPr>
                        <a:t>112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a:effectLst/>
                        </a:rPr>
                        <a:t>-116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4605" algn="ctr">
                        <a:spcAft>
                          <a:spcPts val="0"/>
                        </a:spcAft>
                      </a:pPr>
                      <a:r>
                        <a:rPr lang="en-US" sz="1600" kern="100" dirty="0">
                          <a:effectLst/>
                        </a:rPr>
                        <a:t>110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0750261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My Research Interests</a:t>
            </a:r>
            <a:endParaRPr lang="zh-CN" altLang="en-US" dirty="0"/>
          </a:p>
        </p:txBody>
      </p:sp>
      <p:sp>
        <p:nvSpPr>
          <p:cNvPr id="4" name="圆角矩形 3"/>
          <p:cNvSpPr/>
          <p:nvPr/>
        </p:nvSpPr>
        <p:spPr bwMode="auto">
          <a:xfrm>
            <a:off x="353652" y="1155412"/>
            <a:ext cx="2362954" cy="3802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r>
              <a:rPr lang="en-US" altLang="zh-CN" dirty="0"/>
              <a:t>Dynamic </a:t>
            </a:r>
            <a:r>
              <a:rPr lang="en-US" altLang="zh-CN" dirty="0" smtClean="0"/>
              <a:t>Compilation</a:t>
            </a:r>
            <a:endParaRPr lang="en-US" altLang="zh-CN" dirty="0"/>
          </a:p>
        </p:txBody>
      </p:sp>
      <p:sp>
        <p:nvSpPr>
          <p:cNvPr id="6" name="圆角矩形 5"/>
          <p:cNvSpPr/>
          <p:nvPr/>
        </p:nvSpPr>
        <p:spPr bwMode="auto">
          <a:xfrm>
            <a:off x="1139792" y="2037031"/>
            <a:ext cx="2771305" cy="58052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r>
              <a:rPr lang="en-US" altLang="zh-CN" dirty="0" smtClean="0"/>
              <a:t>Binary Translation</a:t>
            </a:r>
          </a:p>
          <a:p>
            <a:pPr marL="342900" indent="-342900"/>
            <a:r>
              <a:rPr lang="en-US" altLang="zh-CN" dirty="0" smtClean="0"/>
              <a:t>&amp; </a:t>
            </a:r>
            <a:r>
              <a:rPr lang="en-US" altLang="zh-CN" dirty="0"/>
              <a:t>Dynamic </a:t>
            </a:r>
            <a:r>
              <a:rPr lang="en-US" altLang="zh-CN" dirty="0" smtClean="0"/>
              <a:t>Optimization</a:t>
            </a:r>
            <a:endParaRPr lang="en-US" altLang="zh-CN" dirty="0"/>
          </a:p>
        </p:txBody>
      </p:sp>
      <p:sp>
        <p:nvSpPr>
          <p:cNvPr id="8" name="圆角矩形 7"/>
          <p:cNvSpPr/>
          <p:nvPr/>
        </p:nvSpPr>
        <p:spPr bwMode="auto">
          <a:xfrm>
            <a:off x="1139792" y="3191441"/>
            <a:ext cx="2735091" cy="57922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r>
              <a:rPr lang="en-US" altLang="zh-CN" dirty="0" smtClean="0"/>
              <a:t>Software Testing</a:t>
            </a:r>
          </a:p>
          <a:p>
            <a:pPr marL="342900" indent="-342900"/>
            <a:r>
              <a:rPr lang="en-US" altLang="zh-CN" dirty="0" smtClean="0"/>
              <a:t>&amp; Bug </a:t>
            </a:r>
            <a:r>
              <a:rPr lang="en-US" altLang="zh-CN" dirty="0"/>
              <a:t>Detection </a:t>
            </a:r>
          </a:p>
        </p:txBody>
      </p:sp>
      <p:sp>
        <p:nvSpPr>
          <p:cNvPr id="10" name="圆角矩形 9"/>
          <p:cNvSpPr/>
          <p:nvPr/>
        </p:nvSpPr>
        <p:spPr bwMode="auto">
          <a:xfrm>
            <a:off x="1139792" y="4472412"/>
            <a:ext cx="2735090" cy="53415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r>
              <a:rPr lang="en-US" altLang="zh-CN" dirty="0" smtClean="0"/>
              <a:t>Software Security</a:t>
            </a:r>
            <a:endParaRPr lang="en-US" altLang="zh-CN" dirty="0"/>
          </a:p>
        </p:txBody>
      </p:sp>
      <p:grpSp>
        <p:nvGrpSpPr>
          <p:cNvPr id="21" name="组合 20"/>
          <p:cNvGrpSpPr/>
          <p:nvPr/>
        </p:nvGrpSpPr>
        <p:grpSpPr>
          <a:xfrm>
            <a:off x="7497213" y="1155412"/>
            <a:ext cx="1364767" cy="2460204"/>
            <a:chOff x="5148063" y="609120"/>
            <a:chExt cx="1364767" cy="2460204"/>
          </a:xfrm>
        </p:grpSpPr>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19755" r="27898"/>
            <a:stretch/>
          </p:blipFill>
          <p:spPr>
            <a:xfrm>
              <a:off x="5189938" y="609120"/>
              <a:ext cx="1322891" cy="991902"/>
            </a:xfrm>
            <a:prstGeom prst="rect">
              <a:avLst/>
            </a:prstGeom>
          </p:spPr>
        </p:pic>
        <p:pic>
          <p:nvPicPr>
            <p:cNvPr id="32" name="图片 2"/>
            <p:cNvPicPr>
              <a:picLocks noChangeAspect="1"/>
            </p:cNvPicPr>
            <p:nvPr/>
          </p:nvPicPr>
          <p:blipFill>
            <a:blip r:embed="rId3" cstate="print">
              <a:extLst>
                <a:ext uri="{28A0092B-C50C-407E-A947-70E740481C1C}">
                  <a14:useLocalDpi xmlns:a14="http://schemas.microsoft.com/office/drawing/2010/main" val="0"/>
                </a:ext>
              </a:extLst>
            </a:blip>
            <a:srcRect l="6741" t="2846" r="8455"/>
            <a:stretch>
              <a:fillRect/>
            </a:stretch>
          </p:blipFill>
          <p:spPr bwMode="auto">
            <a:xfrm>
              <a:off x="5148063" y="1661587"/>
              <a:ext cx="1364767" cy="14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组合 38"/>
          <p:cNvGrpSpPr/>
          <p:nvPr/>
        </p:nvGrpSpPr>
        <p:grpSpPr>
          <a:xfrm>
            <a:off x="697116" y="1557196"/>
            <a:ext cx="442676" cy="3241141"/>
            <a:chOff x="697116" y="1557196"/>
            <a:chExt cx="442676" cy="3241141"/>
          </a:xfrm>
        </p:grpSpPr>
        <p:sp>
          <p:nvSpPr>
            <p:cNvPr id="34" name="任意多边形 33"/>
            <p:cNvSpPr/>
            <p:nvPr/>
          </p:nvSpPr>
          <p:spPr bwMode="auto">
            <a:xfrm>
              <a:off x="706170" y="1557196"/>
              <a:ext cx="425513" cy="3241141"/>
            </a:xfrm>
            <a:custGeom>
              <a:avLst/>
              <a:gdLst>
                <a:gd name="connsiteX0" fmla="*/ 0 w 425513"/>
                <a:gd name="connsiteY0" fmla="*/ 0 h 3241141"/>
                <a:gd name="connsiteX1" fmla="*/ 0 w 425513"/>
                <a:gd name="connsiteY1" fmla="*/ 3241141 h 3241141"/>
                <a:gd name="connsiteX2" fmla="*/ 425513 w 425513"/>
                <a:gd name="connsiteY2" fmla="*/ 3241141 h 3241141"/>
              </a:gdLst>
              <a:ahLst/>
              <a:cxnLst>
                <a:cxn ang="0">
                  <a:pos x="connsiteX0" y="connsiteY0"/>
                </a:cxn>
                <a:cxn ang="0">
                  <a:pos x="connsiteX1" y="connsiteY1"/>
                </a:cxn>
                <a:cxn ang="0">
                  <a:pos x="connsiteX2" y="connsiteY2"/>
                </a:cxn>
              </a:cxnLst>
              <a:rect l="l" t="t" r="r" b="b"/>
              <a:pathLst>
                <a:path w="425513" h="3241141">
                  <a:moveTo>
                    <a:pt x="0" y="0"/>
                  </a:moveTo>
                  <a:lnTo>
                    <a:pt x="0" y="3241141"/>
                  </a:lnTo>
                  <a:lnTo>
                    <a:pt x="425513" y="3241141"/>
                  </a:lnTo>
                </a:path>
              </a:pathLst>
            </a:custGeom>
            <a:noFill/>
            <a:ln w="76200" cap="flat" cmpd="sng" algn="ctr">
              <a:solidFill>
                <a:srgbClr val="0000FF"/>
              </a:solidFill>
              <a:prstDash val="solid"/>
              <a:round/>
              <a:headEnd type="none" w="med" len="med"/>
              <a:tailEnd type="triangle" w="med" len="med"/>
            </a:ln>
            <a:effectLst/>
          </p:spPr>
          <p:txBody>
            <a:bodyPr rtlCol="0" anchor="ctr"/>
            <a:lstStyle/>
            <a:p>
              <a:pPr algn="ctr"/>
              <a:endParaRPr lang="zh-CN" altLang="en-US"/>
            </a:p>
          </p:txBody>
        </p:sp>
        <p:sp>
          <p:nvSpPr>
            <p:cNvPr id="35" name="任意多边形 34"/>
            <p:cNvSpPr/>
            <p:nvPr/>
          </p:nvSpPr>
          <p:spPr bwMode="auto">
            <a:xfrm>
              <a:off x="697116" y="2290527"/>
              <a:ext cx="425513" cy="0"/>
            </a:xfrm>
            <a:custGeom>
              <a:avLst/>
              <a:gdLst>
                <a:gd name="connsiteX0" fmla="*/ 0 w 425513"/>
                <a:gd name="connsiteY0" fmla="*/ 0 h 0"/>
                <a:gd name="connsiteX1" fmla="*/ 425513 w 425513"/>
                <a:gd name="connsiteY1" fmla="*/ 0 h 0"/>
              </a:gdLst>
              <a:ahLst/>
              <a:cxnLst>
                <a:cxn ang="0">
                  <a:pos x="connsiteX0" y="connsiteY0"/>
                </a:cxn>
                <a:cxn ang="0">
                  <a:pos x="connsiteX1" y="connsiteY1"/>
                </a:cxn>
              </a:cxnLst>
              <a:rect l="l" t="t" r="r" b="b"/>
              <a:pathLst>
                <a:path w="425513">
                  <a:moveTo>
                    <a:pt x="0" y="0"/>
                  </a:moveTo>
                  <a:lnTo>
                    <a:pt x="425513" y="0"/>
                  </a:lnTo>
                </a:path>
              </a:pathLst>
            </a:custGeom>
            <a:noFill/>
            <a:ln w="76200" cap="flat" cmpd="sng" algn="ctr">
              <a:solidFill>
                <a:srgbClr val="0000FF"/>
              </a:solidFill>
              <a:prstDash val="solid"/>
              <a:round/>
              <a:headEnd type="none" w="med" len="med"/>
              <a:tailEnd type="triangle" w="med" len="med"/>
            </a:ln>
            <a:effectLst/>
          </p:spPr>
          <p:txBody>
            <a:bodyPr rtlCol="0" anchor="ctr"/>
            <a:lstStyle/>
            <a:p>
              <a:pPr algn="ctr"/>
              <a:endParaRPr lang="zh-CN" altLang="en-US"/>
            </a:p>
          </p:txBody>
        </p:sp>
        <p:sp>
          <p:nvSpPr>
            <p:cNvPr id="36" name="任意多边形 35"/>
            <p:cNvSpPr/>
            <p:nvPr/>
          </p:nvSpPr>
          <p:spPr bwMode="auto">
            <a:xfrm>
              <a:off x="714279" y="3481054"/>
              <a:ext cx="425513" cy="0"/>
            </a:xfrm>
            <a:custGeom>
              <a:avLst/>
              <a:gdLst>
                <a:gd name="connsiteX0" fmla="*/ 0 w 425513"/>
                <a:gd name="connsiteY0" fmla="*/ 0 h 0"/>
                <a:gd name="connsiteX1" fmla="*/ 425513 w 425513"/>
                <a:gd name="connsiteY1" fmla="*/ 0 h 0"/>
              </a:gdLst>
              <a:ahLst/>
              <a:cxnLst>
                <a:cxn ang="0">
                  <a:pos x="connsiteX0" y="connsiteY0"/>
                </a:cxn>
                <a:cxn ang="0">
                  <a:pos x="connsiteX1" y="connsiteY1"/>
                </a:cxn>
              </a:cxnLst>
              <a:rect l="l" t="t" r="r" b="b"/>
              <a:pathLst>
                <a:path w="425513">
                  <a:moveTo>
                    <a:pt x="0" y="0"/>
                  </a:moveTo>
                  <a:lnTo>
                    <a:pt x="425513" y="0"/>
                  </a:lnTo>
                </a:path>
              </a:pathLst>
            </a:custGeom>
            <a:noFill/>
            <a:ln w="76200" cap="flat" cmpd="sng" algn="ctr">
              <a:solidFill>
                <a:srgbClr val="0000FF"/>
              </a:solidFill>
              <a:prstDash val="solid"/>
              <a:round/>
              <a:headEnd type="none" w="med" len="med"/>
              <a:tailEnd type="triangle" w="med" len="med"/>
            </a:ln>
            <a:effectLst/>
          </p:spPr>
          <p:txBody>
            <a:bodyPr rtlCol="0" anchor="ctr"/>
            <a:lstStyle/>
            <a:p>
              <a:pPr algn="ctr"/>
              <a:endParaRPr lang="zh-CN" altLang="en-US"/>
            </a:p>
          </p:txBody>
        </p:sp>
      </p:grpSp>
      <p:grpSp>
        <p:nvGrpSpPr>
          <p:cNvPr id="40" name="组合 39"/>
          <p:cNvGrpSpPr/>
          <p:nvPr/>
        </p:nvGrpSpPr>
        <p:grpSpPr>
          <a:xfrm>
            <a:off x="3911097" y="1819747"/>
            <a:ext cx="3449371" cy="932506"/>
            <a:chOff x="3911097" y="1819747"/>
            <a:chExt cx="3449371" cy="932506"/>
          </a:xfrm>
        </p:grpSpPr>
        <p:sp>
          <p:nvSpPr>
            <p:cNvPr id="12" name="圆角矩形 11"/>
            <p:cNvSpPr/>
            <p:nvPr/>
          </p:nvSpPr>
          <p:spPr bwMode="auto">
            <a:xfrm>
              <a:off x="4798338" y="1819747"/>
              <a:ext cx="2562130" cy="93250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r>
                <a:rPr lang="en-US" altLang="zh-CN" dirty="0" err="1" smtClean="0"/>
                <a:t>DigitalBridge</a:t>
              </a:r>
              <a:r>
                <a:rPr lang="en-US" altLang="zh-CN" dirty="0"/>
                <a:t> </a:t>
              </a:r>
              <a:r>
                <a:rPr lang="en-US" altLang="zh-CN" dirty="0" smtClean="0"/>
                <a:t>(BT system)</a:t>
              </a:r>
            </a:p>
            <a:p>
              <a:pPr marL="342900" indent="-342900"/>
              <a:r>
                <a:rPr lang="en-US" altLang="zh-CN" dirty="0" smtClean="0"/>
                <a:t>Serve for </a:t>
              </a:r>
              <a:r>
                <a:rPr lang="en-US" altLang="zh-CN" dirty="0" err="1" smtClean="0"/>
                <a:t>Loongson</a:t>
              </a:r>
              <a:r>
                <a:rPr lang="en-US" altLang="zh-CN" dirty="0" smtClean="0"/>
                <a:t>  processors</a:t>
              </a:r>
              <a:endParaRPr lang="en-US" altLang="zh-CN" dirty="0"/>
            </a:p>
          </p:txBody>
        </p:sp>
        <p:sp>
          <p:nvSpPr>
            <p:cNvPr id="37" name="任意多边形 36"/>
            <p:cNvSpPr/>
            <p:nvPr/>
          </p:nvSpPr>
          <p:spPr bwMode="auto">
            <a:xfrm flipV="1">
              <a:off x="3911097" y="2281572"/>
              <a:ext cx="887240" cy="45719"/>
            </a:xfrm>
            <a:custGeom>
              <a:avLst/>
              <a:gdLst>
                <a:gd name="connsiteX0" fmla="*/ 0 w 425513"/>
                <a:gd name="connsiteY0" fmla="*/ 0 h 0"/>
                <a:gd name="connsiteX1" fmla="*/ 425513 w 425513"/>
                <a:gd name="connsiteY1" fmla="*/ 0 h 0"/>
              </a:gdLst>
              <a:ahLst/>
              <a:cxnLst>
                <a:cxn ang="0">
                  <a:pos x="connsiteX0" y="connsiteY0"/>
                </a:cxn>
                <a:cxn ang="0">
                  <a:pos x="connsiteX1" y="connsiteY1"/>
                </a:cxn>
              </a:cxnLst>
              <a:rect l="l" t="t" r="r" b="b"/>
              <a:pathLst>
                <a:path w="425513">
                  <a:moveTo>
                    <a:pt x="0" y="0"/>
                  </a:moveTo>
                  <a:lnTo>
                    <a:pt x="425513" y="0"/>
                  </a:lnTo>
                </a:path>
              </a:pathLst>
            </a:custGeom>
            <a:noFill/>
            <a:ln w="76200" cap="flat" cmpd="sng" algn="ctr">
              <a:solidFill>
                <a:srgbClr val="0000FF"/>
              </a:solidFill>
              <a:prstDash val="solid"/>
              <a:round/>
              <a:headEnd type="none" w="med" len="med"/>
              <a:tailEnd type="triangle" w="med" len="med"/>
            </a:ln>
            <a:effectLst/>
          </p:spPr>
          <p:txBody>
            <a:bodyPr rtlCol="0" anchor="ctr"/>
            <a:lstStyle/>
            <a:p>
              <a:pPr algn="ctr"/>
              <a:endParaRPr lang="zh-CN" altLang="en-US"/>
            </a:p>
          </p:txBody>
        </p:sp>
      </p:grpSp>
      <p:grpSp>
        <p:nvGrpSpPr>
          <p:cNvPr id="41" name="组合 40"/>
          <p:cNvGrpSpPr/>
          <p:nvPr/>
        </p:nvGrpSpPr>
        <p:grpSpPr>
          <a:xfrm>
            <a:off x="3874882" y="4209861"/>
            <a:ext cx="3622331" cy="986828"/>
            <a:chOff x="3874882" y="4209861"/>
            <a:chExt cx="3622331" cy="986828"/>
          </a:xfrm>
        </p:grpSpPr>
        <p:sp>
          <p:nvSpPr>
            <p:cNvPr id="15" name="圆角矩形 14"/>
            <p:cNvSpPr/>
            <p:nvPr/>
          </p:nvSpPr>
          <p:spPr bwMode="auto">
            <a:xfrm>
              <a:off x="4834553" y="4209861"/>
              <a:ext cx="2662660" cy="98682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342900" indent="-342900"/>
              <a:r>
                <a:rPr lang="en-US" altLang="zh-CN" dirty="0" smtClean="0"/>
                <a:t>ASLR, CFI, Obfuscation,</a:t>
              </a:r>
            </a:p>
            <a:p>
              <a:pPr marL="342900" indent="-342900"/>
              <a:r>
                <a:rPr lang="en-US" altLang="zh-CN" dirty="0" smtClean="0"/>
                <a:t>Code Diversity </a:t>
              </a:r>
            </a:p>
          </p:txBody>
        </p:sp>
        <p:sp>
          <p:nvSpPr>
            <p:cNvPr id="38" name="任意多边形 37"/>
            <p:cNvSpPr/>
            <p:nvPr/>
          </p:nvSpPr>
          <p:spPr bwMode="auto">
            <a:xfrm flipV="1">
              <a:off x="3874882" y="4693770"/>
              <a:ext cx="887240" cy="45719"/>
            </a:xfrm>
            <a:custGeom>
              <a:avLst/>
              <a:gdLst>
                <a:gd name="connsiteX0" fmla="*/ 0 w 425513"/>
                <a:gd name="connsiteY0" fmla="*/ 0 h 0"/>
                <a:gd name="connsiteX1" fmla="*/ 425513 w 425513"/>
                <a:gd name="connsiteY1" fmla="*/ 0 h 0"/>
              </a:gdLst>
              <a:ahLst/>
              <a:cxnLst>
                <a:cxn ang="0">
                  <a:pos x="connsiteX0" y="connsiteY0"/>
                </a:cxn>
                <a:cxn ang="0">
                  <a:pos x="connsiteX1" y="connsiteY1"/>
                </a:cxn>
              </a:cxnLst>
              <a:rect l="l" t="t" r="r" b="b"/>
              <a:pathLst>
                <a:path w="425513">
                  <a:moveTo>
                    <a:pt x="0" y="0"/>
                  </a:moveTo>
                  <a:lnTo>
                    <a:pt x="425513" y="0"/>
                  </a:lnTo>
                </a:path>
              </a:pathLst>
            </a:custGeom>
            <a:noFill/>
            <a:ln w="76200" cap="flat" cmpd="sng" algn="ctr">
              <a:solidFill>
                <a:srgbClr val="0000FF"/>
              </a:solidFill>
              <a:prstDash val="solid"/>
              <a:round/>
              <a:headEnd type="none" w="med" len="med"/>
              <a:tailEnd type="triangle" w="med" len="med"/>
            </a:ln>
            <a:effectLst/>
          </p:spPr>
          <p:txBody>
            <a:bodyPr rtlCol="0" anchor="ctr"/>
            <a:lstStyle/>
            <a:p>
              <a:pPr algn="ctr"/>
              <a:endParaRPr lang="zh-CN" altLang="en-US"/>
            </a:p>
          </p:txBody>
        </p:sp>
      </p:grpSp>
      <p:sp>
        <p:nvSpPr>
          <p:cNvPr id="42" name="矩形 41"/>
          <p:cNvSpPr/>
          <p:nvPr/>
        </p:nvSpPr>
        <p:spPr bwMode="auto">
          <a:xfrm>
            <a:off x="199176" y="6527549"/>
            <a:ext cx="8157173" cy="33045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43" name="椭圆 42"/>
          <p:cNvSpPr/>
          <p:nvPr/>
        </p:nvSpPr>
        <p:spPr bwMode="auto">
          <a:xfrm>
            <a:off x="896293" y="2915216"/>
            <a:ext cx="3431263" cy="1149790"/>
          </a:xfrm>
          <a:prstGeom prst="ellipse">
            <a:avLst/>
          </a:prstGeom>
          <a:noFill/>
          <a:ln w="285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8620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heel(1)">
                                      <p:cBhvr>
                                        <p:cTn id="1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lvl="1"/>
            <a:r>
              <a:rPr lang="en-US" altLang="zh-CN" b="1" dirty="0" smtClean="0"/>
              <a:t>Result of Statistical Testing</a:t>
            </a:r>
          </a:p>
          <a:p>
            <a:pPr lvl="2"/>
            <a:r>
              <a:rPr lang="en-US" altLang="zh-CN" b="1" dirty="0" smtClean="0"/>
              <a:t>Stability,  </a:t>
            </a:r>
            <a:r>
              <a:rPr lang="en-US" altLang="zh-CN" dirty="0" smtClean="0"/>
              <a:t>d is calculated every 10000 runs</a:t>
            </a:r>
          </a:p>
          <a:p>
            <a:pPr lvl="2"/>
            <a:r>
              <a:rPr lang="en-US" altLang="zh-CN" dirty="0" smtClean="0"/>
              <a:t>more than 10 days are spent in collecting these data</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67" y="2429159"/>
            <a:ext cx="7738281" cy="3401619"/>
          </a:xfrm>
          <a:prstGeom prst="rect">
            <a:avLst/>
          </a:prstGeom>
        </p:spPr>
      </p:pic>
    </p:spTree>
    <p:extLst>
      <p:ext uri="{BB962C8B-B14F-4D97-AF65-F5344CB8AC3E}">
        <p14:creationId xmlns:p14="http://schemas.microsoft.com/office/powerpoint/2010/main" val="37450632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lvl="1"/>
                <a:r>
                  <a:rPr lang="en-US" altLang="zh-CN" b="1" dirty="0" smtClean="0"/>
                  <a:t>Confidence Interval</a:t>
                </a:r>
              </a:p>
              <a:p>
                <a:pPr lvl="2"/>
                <a:r>
                  <a:rPr lang="en-US" altLang="zh-CN" dirty="0" smtClean="0"/>
                  <a:t>We calculated d for many times as get:</a:t>
                </a:r>
              </a:p>
              <a:p>
                <a:pPr lvl="3"/>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1</m:t>
                        </m:r>
                      </m:sub>
                    </m:sSub>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2</m:t>
                        </m:r>
                      </m:sub>
                    </m:sSub>
                  </m:oMath>
                </a14:m>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3</m:t>
                        </m:r>
                      </m:sub>
                    </m:sSub>
                  </m:oMath>
                </a14:m>
                <a:r>
                  <a:rPr lang="zh-CN" altLang="zh-CN" dirty="0"/>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𝑀</m:t>
                        </m:r>
                      </m:sub>
                    </m:sSub>
                  </m:oMath>
                </a14:m>
                <a:endParaRPr lang="en-US" altLang="zh-CN" dirty="0"/>
              </a:p>
              <a:p>
                <a:pPr lvl="3"/>
                <a:r>
                  <a:rPr lang="en-US" altLang="zh-CN" dirty="0"/>
                  <a:t>each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𝑑</m:t>
                        </m:r>
                      </m:e>
                      <m:sub>
                        <m:r>
                          <a:rPr lang="en-US" altLang="zh-CN" i="1">
                            <a:latin typeface="Cambria Math" panose="02040503050406030204" pitchFamily="18" charset="0"/>
                          </a:rPr>
                          <m:t>𝑖</m:t>
                        </m:r>
                      </m:sub>
                    </m:sSub>
                  </m:oMath>
                </a14:m>
                <a:r>
                  <a:rPr lang="en-US" altLang="zh-CN" dirty="0"/>
                  <a:t> is the result of N runs</a:t>
                </a:r>
                <a:endParaRPr lang="en-US" altLang="zh-CN" dirty="0" smtClean="0"/>
              </a:p>
              <a:p>
                <a:pPr lvl="2"/>
                <a:r>
                  <a:rPr lang="en-US" altLang="zh-CN" dirty="0" smtClean="0"/>
                  <a:t>the first row is </a:t>
                </a:r>
                <a:r>
                  <a:rPr lang="en-US" altLang="zh-CN" i="1" dirty="0"/>
                  <a:t>confidence coefficient</a:t>
                </a:r>
                <a:endParaRPr lang="zh-CN" altLang="en-US" i="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t="-1537"/>
                </a:stretch>
              </a:blipFill>
            </p:spPr>
            <p:txBody>
              <a:bodyPr/>
              <a:lstStyle/>
              <a:p>
                <a:r>
                  <a:rPr lang="zh-CN" altLang="en-US">
                    <a:noFill/>
                  </a:rPr>
                  <a:t> </a:t>
                </a:r>
              </a:p>
            </p:txBody>
          </p:sp>
        </mc:Fallback>
      </mc:AlternateContent>
      <p:graphicFrame>
        <p:nvGraphicFramePr>
          <p:cNvPr id="7" name="表格 6"/>
          <p:cNvGraphicFramePr>
            <a:graphicFrameLocks noGrp="1"/>
          </p:cNvGraphicFramePr>
          <p:nvPr>
            <p:extLst>
              <p:ext uri="{D42A27DB-BD31-4B8C-83A1-F6EECF244321}">
                <p14:modId xmlns:p14="http://schemas.microsoft.com/office/powerpoint/2010/main" val="3702446394"/>
              </p:ext>
            </p:extLst>
          </p:nvPr>
        </p:nvGraphicFramePr>
        <p:xfrm>
          <a:off x="607823" y="3307757"/>
          <a:ext cx="7826728" cy="2257470"/>
        </p:xfrm>
        <a:graphic>
          <a:graphicData uri="http://schemas.openxmlformats.org/drawingml/2006/table">
            <a:tbl>
              <a:tblPr firstRow="1" firstCol="1" bandRow="1">
                <a:tableStyleId>{5C22544A-7EE6-4342-B048-85BDC9FD1C3A}</a:tableStyleId>
              </a:tblPr>
              <a:tblGrid>
                <a:gridCol w="1118104"/>
                <a:gridCol w="1118104"/>
                <a:gridCol w="1118104"/>
                <a:gridCol w="1118104"/>
                <a:gridCol w="1118104"/>
                <a:gridCol w="1118104"/>
                <a:gridCol w="1118104"/>
              </a:tblGrid>
              <a:tr h="217885">
                <a:tc>
                  <a:txBody>
                    <a:bodyPr/>
                    <a:lstStyle/>
                    <a:p>
                      <a:pPr indent="-53975" algn="ctr">
                        <a:spcAft>
                          <a:spcPts val="0"/>
                        </a:spcAft>
                      </a:pPr>
                      <a:r>
                        <a:rPr lang="en-US" sz="1200" kern="100" dirty="0">
                          <a:effectLst/>
                        </a:rPr>
                        <a:t>N</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gridSpan="3">
                  <a:txBody>
                    <a:bodyPr/>
                    <a:lstStyle/>
                    <a:p>
                      <a:pPr indent="-53975" algn="ctr">
                        <a:spcAft>
                          <a:spcPts val="0"/>
                        </a:spcAft>
                      </a:pPr>
                      <a:r>
                        <a:rPr lang="en-US" sz="1200" kern="100" dirty="0">
                          <a:effectLst/>
                        </a:rPr>
                        <a:t>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hMerge="1">
                  <a:txBody>
                    <a:bodyPr/>
                    <a:lstStyle/>
                    <a:p>
                      <a:endParaRPr lang="zh-CN" altLang="en-US"/>
                    </a:p>
                  </a:txBody>
                  <a:tcPr/>
                </a:tc>
                <a:tc hMerge="1">
                  <a:txBody>
                    <a:bodyPr/>
                    <a:lstStyle/>
                    <a:p>
                      <a:endParaRPr lang="zh-CN" altLang="en-US"/>
                    </a:p>
                  </a:txBody>
                  <a:tcPr/>
                </a:tc>
                <a:tc gridSpan="3">
                  <a:txBody>
                    <a:bodyPr/>
                    <a:lstStyle/>
                    <a:p>
                      <a:pPr indent="-53975" algn="ctr">
                        <a:spcAft>
                          <a:spcPts val="0"/>
                        </a:spcAft>
                      </a:pPr>
                      <a:r>
                        <a:rPr lang="en-US" sz="1200" kern="100">
                          <a:effectLst/>
                        </a:rPr>
                        <a:t>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hMerge="1">
                  <a:txBody>
                    <a:bodyPr/>
                    <a:lstStyle/>
                    <a:p>
                      <a:endParaRPr lang="zh-CN" altLang="en-US"/>
                    </a:p>
                  </a:txBody>
                  <a:tcPr/>
                </a:tc>
                <a:tc hMerge="1">
                  <a:txBody>
                    <a:bodyPr/>
                    <a:lstStyle/>
                    <a:p>
                      <a:endParaRPr lang="zh-CN" altLang="en-US"/>
                    </a:p>
                  </a:txBody>
                  <a:tcPr/>
                </a:tc>
              </a:tr>
              <a:tr h="366136">
                <a:tc>
                  <a:txBody>
                    <a:bodyPr/>
                    <a:lstStyle/>
                    <a:p>
                      <a:pPr indent="-53975" algn="ctr">
                        <a:spcAft>
                          <a:spcPts val="0"/>
                        </a:spcAft>
                      </a:pPr>
                      <a:r>
                        <a:rPr lang="en-US" sz="1200" kern="100">
                          <a:effectLst/>
                        </a:rPr>
                        <a:t>M</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5</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r>
              <a:tr h="366136">
                <a:tc>
                  <a:txBody>
                    <a:bodyPr/>
                    <a:lstStyle/>
                    <a:p>
                      <a:pPr indent="-50165" algn="r">
                        <a:spcAft>
                          <a:spcPts val="0"/>
                        </a:spcAft>
                      </a:pPr>
                      <a:r>
                        <a:rPr lang="en-US" sz="1600" kern="100" dirty="0">
                          <a:effectLst/>
                        </a:rPr>
                        <a:t>0.99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[-5.86, 9.39]</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[-1.69, 3.66]</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[-0.63, 1.75]</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[-1.48, 1.88]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[-0.41, 1.08]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[-0.25, 0.58]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r>
              <a:tr h="435771">
                <a:tc>
                  <a:txBody>
                    <a:bodyPr/>
                    <a:lstStyle/>
                    <a:p>
                      <a:pPr indent="-50165" algn="r">
                        <a:spcAft>
                          <a:spcPts val="0"/>
                        </a:spcAft>
                      </a:pPr>
                      <a:r>
                        <a:rPr lang="en-US" sz="1600" kern="100" dirty="0">
                          <a:effectLst/>
                        </a:rPr>
                        <a:t>0.999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[-12.50, 16.03]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[-2.95, 4.92]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[-1.05, 2.17]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[-2.93, 3.34]</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[-0.77, 1.43]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[-0.40, 0.73]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r>
              <a:tr h="435771">
                <a:tc>
                  <a:txBody>
                    <a:bodyPr/>
                    <a:lstStyle/>
                    <a:p>
                      <a:pPr indent="-50165" algn="r">
                        <a:spcAft>
                          <a:spcPts val="0"/>
                        </a:spcAft>
                      </a:pPr>
                      <a:r>
                        <a:rPr lang="en-US" sz="1600" kern="100" dirty="0">
                          <a:effectLst/>
                        </a:rPr>
                        <a:t>0.9999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[-23.98, 27.51]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[-4.45, 6.42]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[-1.47, 2.59]</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[-5.46, 5.86]</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[-1.18, 1.85]</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[-0.55, 0.88]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r>
              <a:tr h="435771">
                <a:tc>
                  <a:txBody>
                    <a:bodyPr/>
                    <a:lstStyle/>
                    <a:p>
                      <a:pPr indent="-50165" algn="r">
                        <a:spcAft>
                          <a:spcPts val="0"/>
                        </a:spcAft>
                      </a:pPr>
                      <a:r>
                        <a:rPr lang="en-US" sz="1600" kern="100" dirty="0">
                          <a:effectLst/>
                        </a:rPr>
                        <a:t>0.99999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[-44.23, 47.77]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[-6.29, 8.26]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[-1.91, 3.03]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[-9.91, 10.31]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a:effectLst/>
                        </a:rPr>
                        <a:t>[-1.70, 2.36]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c>
                  <a:txBody>
                    <a:bodyPr/>
                    <a:lstStyle/>
                    <a:p>
                      <a:pPr indent="-53975" algn="ctr">
                        <a:spcAft>
                          <a:spcPts val="0"/>
                        </a:spcAft>
                      </a:pPr>
                      <a:r>
                        <a:rPr lang="en-US" sz="1200" kern="100" dirty="0">
                          <a:effectLst/>
                        </a:rPr>
                        <a:t>[-0.70, 1.03]</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36195" marT="0" marB="0" anchor="ctr"/>
                </a:tc>
              </a:tr>
            </a:tbl>
          </a:graphicData>
        </a:graphic>
      </p:graphicFrame>
    </p:spTree>
    <p:extLst>
      <p:ext uri="{BB962C8B-B14F-4D97-AF65-F5344CB8AC3E}">
        <p14:creationId xmlns:p14="http://schemas.microsoft.com/office/powerpoint/2010/main" val="355785817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93624" y="957532"/>
            <a:ext cx="8850376" cy="5552996"/>
          </a:xfrm>
        </p:spPr>
        <p:txBody>
          <a:bodyPr/>
          <a:lstStyle/>
          <a:p>
            <a:r>
              <a:rPr lang="en-US" altLang="zh-CN" b="1" dirty="0"/>
              <a:t>Evaluating </a:t>
            </a:r>
            <a:r>
              <a:rPr lang="en-US" altLang="zh-CN" b="1" dirty="0" smtClean="0"/>
              <a:t>the optimization effectiveness of recording local clock.</a:t>
            </a:r>
            <a:endParaRPr lang="zh-CN" altLang="en-US" b="1" dirty="0"/>
          </a:p>
        </p:txBody>
      </p:sp>
      <p:pic>
        <p:nvPicPr>
          <p:cNvPr id="4" name="图片 3"/>
          <p:cNvPicPr>
            <a:picLocks noChangeAspect="1"/>
          </p:cNvPicPr>
          <p:nvPr/>
        </p:nvPicPr>
        <p:blipFill>
          <a:blip r:embed="rId2"/>
          <a:stretch>
            <a:fillRect/>
          </a:stretch>
        </p:blipFill>
        <p:spPr>
          <a:xfrm>
            <a:off x="0" y="1553984"/>
            <a:ext cx="9144000" cy="4360091"/>
          </a:xfrm>
          <a:prstGeom prst="rect">
            <a:avLst/>
          </a:prstGeom>
        </p:spPr>
      </p:pic>
    </p:spTree>
    <p:extLst>
      <p:ext uri="{BB962C8B-B14F-4D97-AF65-F5344CB8AC3E}">
        <p14:creationId xmlns:p14="http://schemas.microsoft.com/office/powerpoint/2010/main" val="361422768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Detecting the Modification of Local </a:t>
            </a:r>
            <a:r>
              <a:rPr lang="en-US" altLang="zh-CN" b="1" dirty="0" smtClean="0"/>
              <a:t>Clocks</a:t>
            </a:r>
          </a:p>
          <a:p>
            <a:pPr lvl="1"/>
            <a:r>
              <a:rPr lang="en-US" altLang="zh-CN" dirty="0" smtClean="0"/>
              <a:t>We modify the</a:t>
            </a:r>
            <a:r>
              <a:rPr lang="en-US" altLang="zh-CN" dirty="0" smtClean="0">
                <a:solidFill>
                  <a:srgbClr val="FF0000"/>
                </a:solidFill>
              </a:rPr>
              <a:t> IA32_TSC_ADJUST MSR </a:t>
            </a:r>
            <a:r>
              <a:rPr lang="en-US" altLang="zh-CN" dirty="0" smtClean="0"/>
              <a:t>to speed up 1 clock on a logical core. </a:t>
            </a:r>
            <a:endParaRPr lang="zh-CN" altLang="en-US" dirty="0"/>
          </a:p>
        </p:txBody>
      </p:sp>
      <p:pic>
        <p:nvPicPr>
          <p:cNvPr id="4" name="图片 3"/>
          <p:cNvPicPr>
            <a:picLocks noChangeAspect="1"/>
          </p:cNvPicPr>
          <p:nvPr/>
        </p:nvPicPr>
        <p:blipFill>
          <a:blip r:embed="rId2"/>
          <a:stretch>
            <a:fillRect/>
          </a:stretch>
        </p:blipFill>
        <p:spPr>
          <a:xfrm>
            <a:off x="0" y="2484566"/>
            <a:ext cx="9144000" cy="1898123"/>
          </a:xfrm>
          <a:prstGeom prst="rect">
            <a:avLst/>
          </a:prstGeom>
        </p:spPr>
      </p:pic>
      <p:pic>
        <p:nvPicPr>
          <p:cNvPr id="5" name="图片 4"/>
          <p:cNvPicPr>
            <a:picLocks noChangeAspect="1"/>
          </p:cNvPicPr>
          <p:nvPr/>
        </p:nvPicPr>
        <p:blipFill>
          <a:blip r:embed="rId3"/>
          <a:stretch>
            <a:fillRect/>
          </a:stretch>
        </p:blipFill>
        <p:spPr>
          <a:xfrm>
            <a:off x="0" y="4592032"/>
            <a:ext cx="9144000" cy="1918496"/>
          </a:xfrm>
          <a:prstGeom prst="rect">
            <a:avLst/>
          </a:prstGeom>
        </p:spPr>
      </p:pic>
      <p:sp>
        <p:nvSpPr>
          <p:cNvPr id="6" name="文本框 5"/>
          <p:cNvSpPr txBox="1"/>
          <p:nvPr/>
        </p:nvSpPr>
        <p:spPr>
          <a:xfrm>
            <a:off x="0" y="2232216"/>
            <a:ext cx="3621504" cy="313932"/>
          </a:xfrm>
          <a:prstGeom prst="rect">
            <a:avLst/>
          </a:prstGeom>
          <a:noFill/>
        </p:spPr>
        <p:txBody>
          <a:bodyPr wrap="none" rtlCol="0">
            <a:spAutoFit/>
          </a:bodyPr>
          <a:lstStyle/>
          <a:p>
            <a:r>
              <a:rPr lang="en-US" altLang="zh-CN" sz="1800" dirty="0" smtClean="0">
                <a:solidFill>
                  <a:srgbClr val="0000FF"/>
                </a:solidFill>
              </a:rPr>
              <a:t>Before Modifying the Local Clock:</a:t>
            </a:r>
            <a:endParaRPr lang="zh-CN" altLang="en-US" sz="1800" dirty="0">
              <a:solidFill>
                <a:srgbClr val="0000FF"/>
              </a:solidFill>
            </a:endParaRPr>
          </a:p>
        </p:txBody>
      </p:sp>
      <p:sp>
        <p:nvSpPr>
          <p:cNvPr id="7" name="文本框 6"/>
          <p:cNvSpPr txBox="1"/>
          <p:nvPr/>
        </p:nvSpPr>
        <p:spPr>
          <a:xfrm>
            <a:off x="-1" y="4330395"/>
            <a:ext cx="3429144" cy="313932"/>
          </a:xfrm>
          <a:prstGeom prst="rect">
            <a:avLst/>
          </a:prstGeom>
          <a:noFill/>
        </p:spPr>
        <p:txBody>
          <a:bodyPr wrap="none" rtlCol="0">
            <a:spAutoFit/>
          </a:bodyPr>
          <a:lstStyle/>
          <a:p>
            <a:r>
              <a:rPr lang="en-US" altLang="zh-CN" sz="1800" dirty="0" smtClean="0">
                <a:solidFill>
                  <a:srgbClr val="0000FF"/>
                </a:solidFill>
              </a:rPr>
              <a:t>After Modifying the Local Clock:</a:t>
            </a:r>
            <a:endParaRPr lang="zh-CN" altLang="en-US" sz="1800" dirty="0">
              <a:solidFill>
                <a:srgbClr val="0000FF"/>
              </a:solidFill>
            </a:endParaRPr>
          </a:p>
        </p:txBody>
      </p:sp>
      <p:grpSp>
        <p:nvGrpSpPr>
          <p:cNvPr id="10" name="组合 9"/>
          <p:cNvGrpSpPr/>
          <p:nvPr/>
        </p:nvGrpSpPr>
        <p:grpSpPr>
          <a:xfrm>
            <a:off x="3806190" y="2798379"/>
            <a:ext cx="5337810" cy="3712149"/>
            <a:chOff x="3806190" y="2798379"/>
            <a:chExt cx="5337810" cy="3712149"/>
          </a:xfrm>
        </p:grpSpPr>
        <p:sp>
          <p:nvSpPr>
            <p:cNvPr id="8" name="矩形 7"/>
            <p:cNvSpPr/>
            <p:nvPr/>
          </p:nvSpPr>
          <p:spPr bwMode="auto">
            <a:xfrm>
              <a:off x="3806190" y="2800350"/>
              <a:ext cx="1337310" cy="37101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9" name="矩形 8"/>
            <p:cNvSpPr/>
            <p:nvPr/>
          </p:nvSpPr>
          <p:spPr bwMode="auto">
            <a:xfrm>
              <a:off x="7806690" y="2798379"/>
              <a:ext cx="1337310" cy="37101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文本框 10"/>
          <p:cNvSpPr txBox="1"/>
          <p:nvPr/>
        </p:nvSpPr>
        <p:spPr>
          <a:xfrm>
            <a:off x="8904" y="3667777"/>
            <a:ext cx="9203676" cy="1532727"/>
          </a:xfrm>
          <a:prstGeom prst="rect">
            <a:avLst/>
          </a:prstGeom>
          <a:solidFill>
            <a:schemeClr val="bg1"/>
          </a:solidFill>
        </p:spPr>
        <p:txBody>
          <a:bodyPr wrap="square" rtlCol="0">
            <a:spAutoFit/>
          </a:bodyPr>
          <a:lstStyle/>
          <a:p>
            <a:endParaRPr lang="en-US" altLang="zh-CN" sz="2800" dirty="0" smtClean="0"/>
          </a:p>
          <a:p>
            <a:r>
              <a:rPr lang="en-US" altLang="zh-CN" sz="2400" dirty="0" smtClean="0"/>
              <a:t>Using </a:t>
            </a:r>
            <a:r>
              <a:rPr lang="en-US" altLang="zh-CN" sz="2400" dirty="0"/>
              <a:t>the </a:t>
            </a:r>
            <a:r>
              <a:rPr lang="en-US" altLang="zh-CN" sz="2400" dirty="0" smtClean="0">
                <a:solidFill>
                  <a:srgbClr val="FF0000"/>
                </a:solidFill>
              </a:rPr>
              <a:t>Statistic Testing Scheme </a:t>
            </a:r>
            <a:r>
              <a:rPr lang="en-US" altLang="zh-CN" sz="2400" dirty="0"/>
              <a:t>is quite </a:t>
            </a:r>
            <a:r>
              <a:rPr lang="en-US" altLang="zh-CN" sz="2400" dirty="0">
                <a:solidFill>
                  <a:srgbClr val="FF0000"/>
                </a:solidFill>
              </a:rPr>
              <a:t>sufficient</a:t>
            </a:r>
            <a:r>
              <a:rPr lang="en-US" altLang="zh-CN" sz="2400" dirty="0"/>
              <a:t> to detect such small </a:t>
            </a:r>
            <a:r>
              <a:rPr lang="en-US" altLang="zh-CN" sz="2400" dirty="0" smtClean="0"/>
              <a:t>modification of </a:t>
            </a:r>
            <a:r>
              <a:rPr lang="en-US" altLang="zh-CN" sz="2400" dirty="0"/>
              <a:t>local clocks during record-and-replay</a:t>
            </a:r>
            <a:r>
              <a:rPr lang="en-US" altLang="zh-CN" sz="2400" dirty="0" smtClean="0"/>
              <a:t>.</a:t>
            </a:r>
            <a:endParaRPr lang="en-US" altLang="zh-CN" sz="2800" dirty="0">
              <a:solidFill>
                <a:srgbClr val="0000FF"/>
              </a:solidFill>
              <a:latin typeface="Calibri" panose="020F0502020204030204" pitchFamily="34" charset="0"/>
              <a:cs typeface="Calibri" panose="020F0502020204030204" pitchFamily="34" charset="0"/>
            </a:endParaRPr>
          </a:p>
          <a:p>
            <a:endParaRPr lang="en-US" altLang="zh-CN" sz="2800" dirty="0" smtClean="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150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Conclusion</a:t>
            </a:r>
            <a:endParaRPr lang="zh-CN" altLang="en-US" dirty="0">
              <a:solidFill>
                <a:srgbClr val="C00000"/>
              </a:solidFill>
            </a:endParaRPr>
          </a:p>
        </p:txBody>
      </p:sp>
      <p:sp>
        <p:nvSpPr>
          <p:cNvPr id="3" name="内容占位符 2"/>
          <p:cNvSpPr>
            <a:spLocks noGrp="1"/>
          </p:cNvSpPr>
          <p:nvPr>
            <p:ph idx="1"/>
          </p:nvPr>
        </p:nvSpPr>
        <p:spPr/>
        <p:txBody>
          <a:bodyPr/>
          <a:lstStyle/>
          <a:p>
            <a:r>
              <a:rPr lang="en-US" altLang="zh-CN" dirty="0" smtClean="0"/>
              <a:t>Concurrency Bug Reproduction</a:t>
            </a:r>
          </a:p>
          <a:p>
            <a:pPr lvl="1"/>
            <a:r>
              <a:rPr lang="en-US" altLang="zh-CN" dirty="0" smtClean="0"/>
              <a:t>online recording overhead</a:t>
            </a:r>
          </a:p>
          <a:p>
            <a:pPr lvl="1"/>
            <a:r>
              <a:rPr lang="en-US" altLang="zh-CN" dirty="0" smtClean="0"/>
              <a:t>offline analysis overhead</a:t>
            </a:r>
            <a:endParaRPr lang="en-US" altLang="zh-CN" dirty="0"/>
          </a:p>
          <a:p>
            <a:pPr lvl="1"/>
            <a:endParaRPr lang="en-US" altLang="zh-CN" dirty="0"/>
          </a:p>
          <a:p>
            <a:r>
              <a:rPr lang="en-US" altLang="zh-CN" dirty="0" smtClean="0"/>
              <a:t>Using local clocks, both of them can be reduced</a:t>
            </a:r>
          </a:p>
          <a:p>
            <a:pPr lvl="1"/>
            <a:r>
              <a:rPr lang="en-US" altLang="zh-CN" dirty="0" smtClean="0"/>
              <a:t>compare local clocks among different cores</a:t>
            </a:r>
            <a:endParaRPr lang="en-US" altLang="zh-CN" dirty="0"/>
          </a:p>
          <a:p>
            <a:pPr lvl="1"/>
            <a:r>
              <a:rPr lang="en-US" altLang="zh-CN" dirty="0" smtClean="0"/>
              <a:t>determine </a:t>
            </a:r>
            <a:r>
              <a:rPr lang="en-US" altLang="zh-CN" dirty="0"/>
              <a:t>the precise clock value when each thread accesses shared resources</a:t>
            </a:r>
          </a:p>
          <a:p>
            <a:pPr lvl="1"/>
            <a:r>
              <a:rPr lang="en-US" altLang="zh-CN" dirty="0" smtClean="0"/>
              <a:t>handle </a:t>
            </a:r>
            <a:r>
              <a:rPr lang="en-US" altLang="zh-CN" dirty="0"/>
              <a:t>the possible overflow of local </a:t>
            </a:r>
            <a:r>
              <a:rPr lang="en-US" altLang="zh-CN" dirty="0" smtClean="0"/>
              <a:t>clocks</a:t>
            </a:r>
            <a:endParaRPr lang="en-US" altLang="zh-CN" dirty="0"/>
          </a:p>
          <a:p>
            <a:pPr lvl="1"/>
            <a:endParaRPr lang="en-US" altLang="zh-CN" dirty="0" smtClean="0"/>
          </a:p>
          <a:p>
            <a:r>
              <a:rPr lang="en-US" altLang="zh-CN" dirty="0" smtClean="0"/>
              <a:t>Efficiency</a:t>
            </a:r>
          </a:p>
          <a:p>
            <a:pPr lvl="1"/>
            <a:r>
              <a:rPr lang="en-US" altLang="zh-CN" dirty="0" smtClean="0"/>
              <a:t>PRES, reduce 1% ~ 85% runtime overhead</a:t>
            </a:r>
          </a:p>
          <a:p>
            <a:pPr lvl="1"/>
            <a:r>
              <a:rPr lang="en-US" altLang="zh-CN" dirty="0" smtClean="0"/>
              <a:t>CLAP, reduce 84.66% ~ 99.99% solving time</a:t>
            </a:r>
          </a:p>
          <a:p>
            <a:pPr lvl="1"/>
            <a:endParaRPr lang="zh-CN" altLang="en-US" dirty="0"/>
          </a:p>
        </p:txBody>
      </p:sp>
    </p:spTree>
    <p:extLst>
      <p:ext uri="{BB962C8B-B14F-4D97-AF65-F5344CB8AC3E}">
        <p14:creationId xmlns:p14="http://schemas.microsoft.com/office/powerpoint/2010/main" val="29090178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2714650" y="1287898"/>
            <a:ext cx="3608680" cy="757130"/>
          </a:xfrm>
          <a:prstGeom prst="rect">
            <a:avLst/>
          </a:prstGeom>
          <a:noFill/>
        </p:spPr>
        <p:txBody>
          <a:bodyPr wrap="none" lIns="91440" tIns="45720" rIns="91440" bIns="45720">
            <a:spAutoFit/>
          </a:bodyPr>
          <a:lstStyle/>
          <a:p>
            <a:pPr algn="ctr"/>
            <a:r>
              <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50" y="2045028"/>
            <a:ext cx="3657143" cy="3657143"/>
          </a:xfrm>
          <a:prstGeom prst="rect">
            <a:avLst/>
          </a:prstGeom>
        </p:spPr>
      </p:pic>
    </p:spTree>
    <p:extLst>
      <p:ext uri="{BB962C8B-B14F-4D97-AF65-F5344CB8AC3E}">
        <p14:creationId xmlns:p14="http://schemas.microsoft.com/office/powerpoint/2010/main" val="99497343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implementations on Program Testing </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293624" y="915501"/>
            <a:ext cx="8228076" cy="5942499"/>
          </a:xfrm>
          <a:prstGeom prst="rect">
            <a:avLst/>
          </a:prstGeom>
        </p:spPr>
      </p:pic>
    </p:spTree>
    <p:extLst>
      <p:ext uri="{BB962C8B-B14F-4D97-AF65-F5344CB8AC3E}">
        <p14:creationId xmlns:p14="http://schemas.microsoft.com/office/powerpoint/2010/main" val="3369959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Instructions to record the local clock</a:t>
            </a:r>
            <a:endParaRPr lang="zh-CN" altLang="en-US" dirty="0"/>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2"/>
          <a:stretch>
            <a:fillRect/>
          </a:stretch>
        </p:blipFill>
        <p:spPr>
          <a:xfrm>
            <a:off x="1431639" y="766763"/>
            <a:ext cx="6438023" cy="6079882"/>
          </a:xfrm>
          <a:prstGeom prst="rect">
            <a:avLst/>
          </a:prstGeom>
        </p:spPr>
      </p:pic>
    </p:spTree>
    <p:extLst>
      <p:ext uri="{BB962C8B-B14F-4D97-AF65-F5344CB8AC3E}">
        <p14:creationId xmlns:p14="http://schemas.microsoft.com/office/powerpoint/2010/main" val="378540723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Distribution of </a:t>
            </a:r>
            <a:r>
              <a:rPr lang="en-US" altLang="zh-CN" dirty="0" err="1" smtClean="0"/>
              <a:t>TSd</a:t>
            </a:r>
            <a:endParaRPr lang="zh-CN" altLang="en-US" dirty="0"/>
          </a:p>
        </p:txBody>
      </p:sp>
      <p:pic>
        <p:nvPicPr>
          <p:cNvPr id="4" name="图片 3"/>
          <p:cNvPicPr>
            <a:picLocks noChangeAspect="1"/>
          </p:cNvPicPr>
          <p:nvPr/>
        </p:nvPicPr>
        <p:blipFill>
          <a:blip r:embed="rId2"/>
          <a:stretch>
            <a:fillRect/>
          </a:stretch>
        </p:blipFill>
        <p:spPr>
          <a:xfrm>
            <a:off x="29279" y="1600200"/>
            <a:ext cx="9028077" cy="3340100"/>
          </a:xfrm>
          <a:prstGeom prst="rect">
            <a:avLst/>
          </a:prstGeom>
        </p:spPr>
      </p:pic>
    </p:spTree>
    <p:extLst>
      <p:ext uri="{BB962C8B-B14F-4D97-AF65-F5344CB8AC3E}">
        <p14:creationId xmlns:p14="http://schemas.microsoft.com/office/powerpoint/2010/main" val="39542097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9" name="Rectangle 3"/>
          <p:cNvSpPr>
            <a:spLocks noChangeArrowheads="1"/>
          </p:cNvSpPr>
          <p:nvPr/>
        </p:nvSpPr>
        <p:spPr bwMode="auto">
          <a:xfrm>
            <a:off x="0" y="3058764"/>
            <a:ext cx="9015415" cy="2527224"/>
          </a:xfrm>
          <a:prstGeom prst="rect">
            <a:avLst/>
          </a:prstGeom>
          <a:noFill/>
          <a:ln w="9525">
            <a:noFill/>
            <a:miter lim="800000"/>
            <a:headEnd/>
            <a:tailEnd/>
          </a:ln>
          <a:effectLst/>
        </p:spPr>
        <p:txBody>
          <a:bodyPr/>
          <a:lstStyle/>
          <a:p>
            <a:pPr algn="ctr">
              <a:lnSpc>
                <a:spcPts val="2000"/>
              </a:lnSpc>
              <a:spcAft>
                <a:spcPts val="1300"/>
              </a:spcAft>
              <a:buClr>
                <a:srgbClr val="000000"/>
              </a:buClr>
              <a:buSzPct val="120000"/>
            </a:pPr>
            <a:r>
              <a:rPr lang="en-US" altLang="ko-KR" sz="2400" i="1" dirty="0" err="1" smtClean="0">
                <a:latin typeface="Calibri" pitchFamily="34" charset="0"/>
                <a:ea typeface="굴림" pitchFamily="50" charset="-127"/>
                <a:cs typeface="Calibri" pitchFamily="34" charset="0"/>
              </a:rPr>
              <a:t>Zhe</a:t>
            </a:r>
            <a:r>
              <a:rPr lang="en-US" altLang="ko-KR" sz="2400" i="1" dirty="0" smtClean="0">
                <a:latin typeface="Calibri" pitchFamily="34" charset="0"/>
                <a:ea typeface="굴림" pitchFamily="50" charset="-127"/>
                <a:cs typeface="Calibri" pitchFamily="34" charset="0"/>
              </a:rPr>
              <a:t> Wang, </a:t>
            </a:r>
            <a:r>
              <a:rPr lang="en-US" altLang="ko-KR" sz="2400" i="1" u="sng" dirty="0" smtClean="0">
                <a:solidFill>
                  <a:srgbClr val="0000FF"/>
                </a:solidFill>
                <a:latin typeface="Calibri" pitchFamily="34" charset="0"/>
                <a:ea typeface="굴림" pitchFamily="50" charset="-127"/>
                <a:cs typeface="Calibri" pitchFamily="34" charset="0"/>
              </a:rPr>
              <a:t>Chenggang </a:t>
            </a:r>
            <a:r>
              <a:rPr lang="en-US" altLang="ko-KR" sz="2400" i="1" u="sng" dirty="0">
                <a:solidFill>
                  <a:srgbClr val="0000FF"/>
                </a:solidFill>
                <a:latin typeface="Calibri" pitchFamily="34" charset="0"/>
                <a:ea typeface="굴림" pitchFamily="50" charset="-127"/>
                <a:cs typeface="Calibri" pitchFamily="34" charset="0"/>
              </a:rPr>
              <a:t>Wu</a:t>
            </a:r>
            <a:r>
              <a:rPr lang="en-US" altLang="ko-KR" sz="2400" dirty="0" smtClean="0">
                <a:latin typeface="Calibri" pitchFamily="34" charset="0"/>
                <a:ea typeface="굴림" pitchFamily="50" charset="-127"/>
                <a:cs typeface="Calibri" pitchFamily="34" charset="0"/>
              </a:rPr>
              <a:t>, </a:t>
            </a:r>
            <a:r>
              <a:rPr lang="en-US" altLang="ko-KR" sz="2400" i="1" dirty="0">
                <a:latin typeface="Calibri" pitchFamily="34" charset="0"/>
                <a:ea typeface="굴림" pitchFamily="50" charset="-127"/>
                <a:cs typeface="Calibri" pitchFamily="34" charset="0"/>
              </a:rPr>
              <a:t>Xiang Yuan</a:t>
            </a:r>
            <a:r>
              <a:rPr lang="en-US" altLang="ko-KR" sz="2400" b="1" dirty="0">
                <a:latin typeface="Calibri" pitchFamily="34" charset="0"/>
                <a:ea typeface="굴림" pitchFamily="50" charset="-127"/>
                <a:cs typeface="Calibri" pitchFamily="34" charset="0"/>
              </a:rPr>
              <a:t>, </a:t>
            </a:r>
            <a:r>
              <a:rPr lang="en-US" altLang="ko-KR" sz="2400" dirty="0" smtClean="0">
                <a:latin typeface="Calibri" pitchFamily="34" charset="0"/>
                <a:ea typeface="굴림" pitchFamily="50" charset="-127"/>
                <a:cs typeface="Calibri" pitchFamily="34" charset="0"/>
              </a:rPr>
              <a:t>Zhenjiang Wang, </a:t>
            </a:r>
            <a:r>
              <a:rPr lang="en-US" altLang="ko-KR" sz="2400" dirty="0" err="1" smtClean="0">
                <a:latin typeface="Calibri" pitchFamily="34" charset="0"/>
                <a:ea typeface="굴림" pitchFamily="50" charset="-127"/>
                <a:cs typeface="Calibri" pitchFamily="34" charset="0"/>
              </a:rPr>
              <a:t>Jianjun</a:t>
            </a:r>
            <a:r>
              <a:rPr lang="en-US" altLang="ko-KR" sz="2400" dirty="0" smtClean="0">
                <a:latin typeface="Calibri" pitchFamily="34" charset="0"/>
                <a:ea typeface="굴림" pitchFamily="50" charset="-127"/>
                <a:cs typeface="Calibri" pitchFamily="34" charset="0"/>
              </a:rPr>
              <a:t> Li, </a:t>
            </a:r>
            <a:br>
              <a:rPr lang="en-US" altLang="ko-KR" sz="2400" dirty="0" smtClean="0">
                <a:latin typeface="Calibri" pitchFamily="34" charset="0"/>
                <a:ea typeface="굴림" pitchFamily="50" charset="-127"/>
                <a:cs typeface="Calibri" pitchFamily="34" charset="0"/>
              </a:rPr>
            </a:br>
            <a:r>
              <a:rPr lang="en-US" altLang="ko-KR" sz="2400" dirty="0" smtClean="0">
                <a:latin typeface="Calibri" pitchFamily="34" charset="0"/>
                <a:ea typeface="굴림" pitchFamily="50" charset="-127"/>
                <a:cs typeface="Calibri" pitchFamily="34" charset="0"/>
              </a:rPr>
              <a:t>Pen-Chung Yew, Jeff Huang, </a:t>
            </a:r>
            <a:r>
              <a:rPr lang="en-US" altLang="ko-KR" sz="2400" dirty="0" err="1" smtClean="0">
                <a:latin typeface="Calibri" pitchFamily="34" charset="0"/>
                <a:ea typeface="굴림" pitchFamily="50" charset="-127"/>
                <a:cs typeface="Calibri" pitchFamily="34" charset="0"/>
              </a:rPr>
              <a:t>Xiaobing</a:t>
            </a:r>
            <a:r>
              <a:rPr lang="en-US" altLang="ko-KR" sz="2400" dirty="0" smtClean="0">
                <a:latin typeface="Calibri" pitchFamily="34" charset="0"/>
                <a:ea typeface="굴림" pitchFamily="50" charset="-127"/>
                <a:cs typeface="Calibri" pitchFamily="34" charset="0"/>
              </a:rPr>
              <a:t> Feng, </a:t>
            </a:r>
            <a:br>
              <a:rPr lang="en-US" altLang="ko-KR" sz="2400" dirty="0" smtClean="0">
                <a:latin typeface="Calibri" pitchFamily="34" charset="0"/>
                <a:ea typeface="굴림" pitchFamily="50" charset="-127"/>
                <a:cs typeface="Calibri" pitchFamily="34" charset="0"/>
              </a:rPr>
            </a:br>
            <a:r>
              <a:rPr lang="en-US" altLang="ko-KR" sz="2400" dirty="0" err="1" smtClean="0">
                <a:latin typeface="Calibri" pitchFamily="34" charset="0"/>
                <a:ea typeface="굴림" pitchFamily="50" charset="-127"/>
                <a:cs typeface="Calibri" pitchFamily="34" charset="0"/>
              </a:rPr>
              <a:t>Yanyan</a:t>
            </a:r>
            <a:r>
              <a:rPr lang="en-US" altLang="ko-KR" sz="2400" dirty="0" smtClean="0">
                <a:latin typeface="Calibri" pitchFamily="34" charset="0"/>
                <a:ea typeface="굴림" pitchFamily="50" charset="-127"/>
                <a:cs typeface="Calibri" pitchFamily="34" charset="0"/>
              </a:rPr>
              <a:t> Lan, </a:t>
            </a:r>
            <a:r>
              <a:rPr lang="en-US" altLang="ko-KR" sz="2400" dirty="0" err="1" smtClean="0">
                <a:latin typeface="Calibri" pitchFamily="34" charset="0"/>
                <a:ea typeface="굴림" pitchFamily="50" charset="-127"/>
                <a:cs typeface="Calibri" pitchFamily="34" charset="0"/>
              </a:rPr>
              <a:t>Yunji</a:t>
            </a:r>
            <a:r>
              <a:rPr lang="en-US" altLang="ko-KR" sz="2400" dirty="0" smtClean="0">
                <a:latin typeface="Calibri" pitchFamily="34" charset="0"/>
                <a:ea typeface="굴림" pitchFamily="50" charset="-127"/>
                <a:cs typeface="Calibri" pitchFamily="34" charset="0"/>
              </a:rPr>
              <a:t> Chen and Yong Guan</a:t>
            </a:r>
          </a:p>
          <a:p>
            <a:pPr algn="ctr">
              <a:lnSpc>
                <a:spcPts val="2000"/>
              </a:lnSpc>
              <a:spcAft>
                <a:spcPts val="1300"/>
              </a:spcAft>
              <a:buClr>
                <a:srgbClr val="000000"/>
              </a:buClr>
              <a:buSzPct val="120000"/>
            </a:pPr>
            <a:endParaRPr lang="en-US" altLang="ko-KR" sz="2400" dirty="0" smtClean="0">
              <a:latin typeface="Calibri" pitchFamily="34" charset="0"/>
              <a:ea typeface="굴림" pitchFamily="50" charset="-127"/>
              <a:cs typeface="Calibri" pitchFamily="34" charset="0"/>
            </a:endParaRPr>
          </a:p>
          <a:p>
            <a:pPr algn="ctr">
              <a:lnSpc>
                <a:spcPts val="2000"/>
              </a:lnSpc>
              <a:spcAft>
                <a:spcPts val="1300"/>
              </a:spcAft>
              <a:buClr>
                <a:srgbClr val="000000"/>
              </a:buClr>
              <a:buSzPct val="120000"/>
            </a:pPr>
            <a:r>
              <a:rPr lang="en-US" altLang="ko-KR" sz="2000" i="1" dirty="0" smtClean="0">
                <a:solidFill>
                  <a:srgbClr val="000000"/>
                </a:solidFill>
                <a:latin typeface="Calibri" pitchFamily="34" charset="0"/>
                <a:ea typeface="굴림" pitchFamily="50" charset="-127"/>
                <a:cs typeface="Calibri" pitchFamily="34" charset="0"/>
              </a:rPr>
              <a:t>State Key Laboratory of Computer Architecture,</a:t>
            </a:r>
            <a:br>
              <a:rPr lang="en-US" altLang="ko-KR" sz="2000" i="1" dirty="0" smtClean="0">
                <a:solidFill>
                  <a:srgbClr val="000000"/>
                </a:solidFill>
                <a:latin typeface="Calibri" pitchFamily="34" charset="0"/>
                <a:ea typeface="굴림" pitchFamily="50" charset="-127"/>
                <a:cs typeface="Calibri" pitchFamily="34" charset="0"/>
              </a:rPr>
            </a:br>
            <a:r>
              <a:rPr lang="en-US" altLang="ko-KR" sz="2000" i="1" dirty="0" smtClean="0">
                <a:solidFill>
                  <a:srgbClr val="000000"/>
                </a:solidFill>
                <a:latin typeface="Calibri" pitchFamily="34" charset="0"/>
                <a:ea typeface="굴림" pitchFamily="50" charset="-127"/>
                <a:cs typeface="Calibri" pitchFamily="34" charset="0"/>
              </a:rPr>
              <a:t>Institute of Computing Technology</a:t>
            </a:r>
            <a:br>
              <a:rPr lang="en-US" altLang="ko-KR" sz="2000" i="1" dirty="0" smtClean="0">
                <a:solidFill>
                  <a:srgbClr val="000000"/>
                </a:solidFill>
                <a:latin typeface="Calibri" pitchFamily="34" charset="0"/>
                <a:ea typeface="굴림" pitchFamily="50" charset="-127"/>
                <a:cs typeface="Calibri" pitchFamily="34" charset="0"/>
              </a:rPr>
            </a:br>
            <a:r>
              <a:rPr lang="en-US" altLang="ko-KR" sz="2000" i="1" dirty="0" smtClean="0">
                <a:solidFill>
                  <a:srgbClr val="000000"/>
                </a:solidFill>
                <a:latin typeface="Calibri" pitchFamily="34" charset="0"/>
                <a:ea typeface="굴림" pitchFamily="50" charset="-127"/>
                <a:cs typeface="Calibri" pitchFamily="34" charset="0"/>
              </a:rPr>
              <a:t>Chinese Academy of Sciences</a:t>
            </a:r>
            <a:endParaRPr lang="en-US" altLang="ko-KR" sz="2000" b="1" dirty="0" smtClean="0">
              <a:solidFill>
                <a:srgbClr val="000000"/>
              </a:solidFill>
              <a:latin typeface="Calibri" pitchFamily="34" charset="0"/>
              <a:ea typeface="굴림" pitchFamily="50" charset="-127"/>
              <a:cs typeface="Calibri" pitchFamily="34" charset="0"/>
            </a:endParaRPr>
          </a:p>
        </p:txBody>
      </p:sp>
      <p:sp>
        <p:nvSpPr>
          <p:cNvPr id="5" name="Rectangle 3"/>
          <p:cNvSpPr>
            <a:spLocks noChangeArrowheads="1"/>
          </p:cNvSpPr>
          <p:nvPr/>
        </p:nvSpPr>
        <p:spPr bwMode="auto">
          <a:xfrm>
            <a:off x="396687" y="744979"/>
            <a:ext cx="8350623" cy="1282165"/>
          </a:xfrm>
          <a:prstGeom prst="rect">
            <a:avLst/>
          </a:prstGeom>
          <a:noFill/>
          <a:ln w="9525">
            <a:noFill/>
            <a:miter lim="800000"/>
            <a:headEnd/>
            <a:tailEnd/>
          </a:ln>
          <a:effectLst/>
        </p:spPr>
        <p:txBody>
          <a:bodyPr/>
          <a:lstStyle/>
          <a:p>
            <a:pPr algn="ctr"/>
            <a:r>
              <a:rPr lang="en-US" altLang="zh-CN" sz="4400" dirty="0">
                <a:solidFill>
                  <a:srgbClr val="C00000"/>
                </a:solidFill>
                <a:latin typeface="华文隶书" panose="02010800040101010101" pitchFamily="2" charset="-122"/>
                <a:ea typeface="华文隶书" panose="02010800040101010101" pitchFamily="2" charset="-122"/>
              </a:rPr>
              <a:t>Using Local Clocks to Reproduce</a:t>
            </a:r>
          </a:p>
          <a:p>
            <a:pPr algn="ctr"/>
            <a:r>
              <a:rPr lang="en-US" altLang="zh-CN" sz="4400" dirty="0">
                <a:solidFill>
                  <a:srgbClr val="C00000"/>
                </a:solidFill>
                <a:latin typeface="华文隶书" panose="02010800040101010101" pitchFamily="2" charset="-122"/>
                <a:ea typeface="华文隶书" panose="02010800040101010101" pitchFamily="2" charset="-122"/>
              </a:rPr>
              <a:t>Concurrency Bugs</a:t>
            </a:r>
            <a:endParaRPr lang="en-US" altLang="ko-KR" sz="4400" dirty="0">
              <a:solidFill>
                <a:srgbClr val="C00000"/>
              </a:solidFill>
              <a:latin typeface="华文隶书" panose="02010800040101010101" pitchFamily="2" charset="-122"/>
              <a:ea typeface="华文隶书" panose="02010800040101010101" pitchFamily="2" charset="-122"/>
              <a:cs typeface="Calibri" pitchFamily="34" charset="0"/>
            </a:endParaRPr>
          </a:p>
        </p:txBody>
      </p:sp>
      <p:sp>
        <p:nvSpPr>
          <p:cNvPr id="6" name="矩形 5"/>
          <p:cNvSpPr/>
          <p:nvPr/>
        </p:nvSpPr>
        <p:spPr>
          <a:xfrm>
            <a:off x="71440" y="6451759"/>
            <a:ext cx="8943975" cy="313932"/>
          </a:xfrm>
          <a:prstGeom prst="rect">
            <a:avLst/>
          </a:prstGeom>
        </p:spPr>
        <p:txBody>
          <a:bodyPr wrap="square">
            <a:spAutoFit/>
          </a:bodyPr>
          <a:lstStyle/>
          <a:p>
            <a:pPr algn="ctr"/>
            <a:r>
              <a:rPr lang="en-US" altLang="zh-CN" sz="1800" dirty="0">
                <a:solidFill>
                  <a:srgbClr val="0000FF"/>
                </a:solidFill>
              </a:rPr>
              <a:t>Published in </a:t>
            </a:r>
            <a:r>
              <a:rPr lang="en-US" altLang="zh-CN" sz="1800" dirty="0" smtClean="0">
                <a:solidFill>
                  <a:srgbClr val="0000FF"/>
                </a:solidFill>
              </a:rPr>
              <a:t>IEEE Transactions </a:t>
            </a:r>
            <a:r>
              <a:rPr lang="en-US" altLang="zh-CN" sz="1800" dirty="0">
                <a:solidFill>
                  <a:srgbClr val="0000FF"/>
                </a:solidFill>
              </a:rPr>
              <a:t>on Software Engineering </a:t>
            </a:r>
            <a:r>
              <a:rPr lang="en-US" altLang="zh-CN" sz="1800" dirty="0" smtClean="0">
                <a:solidFill>
                  <a:srgbClr val="0000FF"/>
                </a:solidFill>
              </a:rPr>
              <a:t>(TSE 2017)</a:t>
            </a:r>
            <a:endParaRPr lang="en-US" altLang="zh-CN" sz="1800" dirty="0">
              <a:solidFill>
                <a:srgbClr val="0000FF"/>
              </a:solidFill>
            </a:endParaRPr>
          </a:p>
        </p:txBody>
      </p:sp>
    </p:spTree>
    <p:extLst>
      <p:ext uri="{BB962C8B-B14F-4D97-AF65-F5344CB8AC3E}">
        <p14:creationId xmlns:p14="http://schemas.microsoft.com/office/powerpoint/2010/main" val="10542084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Background</a:t>
            </a:r>
            <a:endParaRPr lang="zh-CN" altLang="en-US" dirty="0">
              <a:solidFill>
                <a:srgbClr val="C00000"/>
              </a:solidFill>
            </a:endParaRPr>
          </a:p>
        </p:txBody>
      </p:sp>
      <p:sp>
        <p:nvSpPr>
          <p:cNvPr id="3" name="内容占位符 2"/>
          <p:cNvSpPr>
            <a:spLocks noGrp="1"/>
          </p:cNvSpPr>
          <p:nvPr>
            <p:ph idx="1"/>
          </p:nvPr>
        </p:nvSpPr>
        <p:spPr>
          <a:xfrm>
            <a:off x="293624" y="957532"/>
            <a:ext cx="8557768" cy="5363755"/>
          </a:xfrm>
        </p:spPr>
        <p:txBody>
          <a:bodyPr/>
          <a:lstStyle/>
          <a:p>
            <a:r>
              <a:rPr lang="en-US" altLang="zh-CN" dirty="0" smtClean="0"/>
              <a:t>Fully utilize the computing power of multi-core processors</a:t>
            </a:r>
          </a:p>
          <a:p>
            <a:pPr lvl="1"/>
            <a:r>
              <a:rPr lang="en-US" altLang="zh-CN" dirty="0" smtClean="0"/>
              <a:t>parallel programming</a:t>
            </a:r>
          </a:p>
          <a:p>
            <a:endParaRPr lang="en-US" altLang="zh-CN" dirty="0" smtClean="0"/>
          </a:p>
          <a:p>
            <a:endParaRPr lang="en-US" altLang="zh-CN" dirty="0"/>
          </a:p>
          <a:p>
            <a:endParaRPr lang="en-US" altLang="zh-CN" dirty="0"/>
          </a:p>
          <a:p>
            <a:r>
              <a:rPr lang="en-US" altLang="zh-CN" dirty="0" smtClean="0"/>
              <a:t>Concurrent programs </a:t>
            </a:r>
            <a:br>
              <a:rPr lang="en-US" altLang="zh-CN" dirty="0" smtClean="0"/>
            </a:br>
            <a:r>
              <a:rPr lang="en-US" altLang="zh-CN" dirty="0" smtClean="0"/>
              <a:t>are difficult to test and debug</a:t>
            </a:r>
          </a:p>
          <a:p>
            <a:pPr lvl="1"/>
            <a:r>
              <a:rPr lang="en-US" altLang="zh-CN" dirty="0" smtClean="0"/>
              <a:t>their non-determinism execution</a:t>
            </a:r>
          </a:p>
          <a:p>
            <a:pPr lvl="1"/>
            <a:endParaRPr lang="en-US" altLang="zh-CN" dirty="0"/>
          </a:p>
          <a:p>
            <a:r>
              <a:rPr lang="en-US" altLang="zh-CN" dirty="0" smtClean="0"/>
              <a:t>Some bugs may escape </a:t>
            </a:r>
            <a:br>
              <a:rPr lang="en-US" altLang="zh-CN" dirty="0" smtClean="0"/>
            </a:br>
            <a:r>
              <a:rPr lang="en-US" altLang="zh-CN" dirty="0" smtClean="0"/>
              <a:t>from testing……</a:t>
            </a:r>
          </a:p>
          <a:p>
            <a:endParaRPr lang="en-US" altLang="zh-CN"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262" y="2248021"/>
            <a:ext cx="2954330" cy="3788068"/>
          </a:xfrm>
          <a:prstGeom prst="rect">
            <a:avLst/>
          </a:prstGeom>
        </p:spPr>
      </p:pic>
      <p:cxnSp>
        <p:nvCxnSpPr>
          <p:cNvPr id="18" name="直接连接符 17"/>
          <p:cNvCxnSpPr/>
          <p:nvPr/>
        </p:nvCxnSpPr>
        <p:spPr bwMode="auto">
          <a:xfrm>
            <a:off x="5671930" y="2941983"/>
            <a:ext cx="0" cy="1391478"/>
          </a:xfrm>
          <a:prstGeom prst="line">
            <a:avLst/>
          </a:prstGeom>
          <a:noFill/>
          <a:ln w="19050" cap="flat" cmpd="sng" algn="ctr">
            <a:solidFill>
              <a:schemeClr val="accent1"/>
            </a:solidFill>
            <a:prstDash val="solid"/>
            <a:round/>
            <a:headEnd type="none" w="med" len="med"/>
            <a:tailEnd type="none" w="med" len="med"/>
          </a:ln>
          <a:effectLst/>
        </p:spPr>
      </p:cxnSp>
      <p:cxnSp>
        <p:nvCxnSpPr>
          <p:cNvPr id="20" name="直接连接符 19"/>
          <p:cNvCxnSpPr/>
          <p:nvPr/>
        </p:nvCxnSpPr>
        <p:spPr bwMode="auto">
          <a:xfrm>
            <a:off x="5672483" y="4327111"/>
            <a:ext cx="556037" cy="556037"/>
          </a:xfrm>
          <a:prstGeom prst="line">
            <a:avLst/>
          </a:prstGeom>
          <a:noFill/>
          <a:ln w="19050" cap="flat" cmpd="sng" algn="ctr">
            <a:solidFill>
              <a:schemeClr val="accent1"/>
            </a:solidFill>
            <a:prstDash val="solid"/>
            <a:round/>
            <a:headEnd type="none" w="med" len="med"/>
            <a:tailEnd type="none" w="med" len="med"/>
          </a:ln>
          <a:effectLst/>
        </p:spPr>
      </p:cxnSp>
      <p:cxnSp>
        <p:nvCxnSpPr>
          <p:cNvPr id="22" name="直接连接符 21"/>
          <p:cNvCxnSpPr/>
          <p:nvPr/>
        </p:nvCxnSpPr>
        <p:spPr bwMode="auto">
          <a:xfrm>
            <a:off x="6229549" y="4878180"/>
            <a:ext cx="0" cy="821359"/>
          </a:xfrm>
          <a:prstGeom prst="line">
            <a:avLst/>
          </a:prstGeom>
          <a:noFill/>
          <a:ln w="19050" cap="flat" cmpd="sng" algn="ctr">
            <a:solidFill>
              <a:schemeClr val="accent1"/>
            </a:solidFill>
            <a:prstDash val="solid"/>
            <a:round/>
            <a:headEnd type="none" w="med" len="med"/>
            <a:tailEnd type="none" w="med" len="med"/>
          </a:ln>
          <a:effectLst/>
        </p:spPr>
      </p:cxnSp>
      <p:cxnSp>
        <p:nvCxnSpPr>
          <p:cNvPr id="24" name="直接连接符 23"/>
          <p:cNvCxnSpPr/>
          <p:nvPr/>
        </p:nvCxnSpPr>
        <p:spPr bwMode="auto">
          <a:xfrm>
            <a:off x="6228520" y="2935633"/>
            <a:ext cx="0" cy="808382"/>
          </a:xfrm>
          <a:prstGeom prst="line">
            <a:avLst/>
          </a:prstGeom>
          <a:noFill/>
          <a:ln w="19050" cap="flat" cmpd="sng" algn="ctr">
            <a:solidFill>
              <a:srgbClr val="FF0000"/>
            </a:solidFill>
            <a:prstDash val="solid"/>
            <a:round/>
            <a:headEnd type="none" w="med" len="med"/>
            <a:tailEnd type="none" w="med" len="med"/>
          </a:ln>
          <a:effectLst/>
        </p:spPr>
      </p:cxnSp>
      <p:cxnSp>
        <p:nvCxnSpPr>
          <p:cNvPr id="26" name="直接连接符 25"/>
          <p:cNvCxnSpPr/>
          <p:nvPr/>
        </p:nvCxnSpPr>
        <p:spPr bwMode="auto">
          <a:xfrm>
            <a:off x="6229350" y="3737113"/>
            <a:ext cx="596348" cy="596348"/>
          </a:xfrm>
          <a:prstGeom prst="line">
            <a:avLst/>
          </a:prstGeom>
          <a:noFill/>
          <a:ln w="19050" cap="flat" cmpd="sng" algn="ctr">
            <a:solidFill>
              <a:srgbClr val="FF0000"/>
            </a:solidFill>
            <a:prstDash val="solid"/>
            <a:round/>
            <a:headEnd type="none" w="med" len="med"/>
            <a:tailEnd type="none" w="med" len="med"/>
          </a:ln>
          <a:effectLst/>
        </p:spPr>
      </p:cxnSp>
      <p:cxnSp>
        <p:nvCxnSpPr>
          <p:cNvPr id="28" name="直接连接符 27"/>
          <p:cNvCxnSpPr/>
          <p:nvPr/>
        </p:nvCxnSpPr>
        <p:spPr bwMode="auto">
          <a:xfrm>
            <a:off x="6825698" y="4334013"/>
            <a:ext cx="0" cy="808383"/>
          </a:xfrm>
          <a:prstGeom prst="line">
            <a:avLst/>
          </a:prstGeom>
          <a:noFill/>
          <a:ln w="19050" cap="flat" cmpd="sng" algn="ctr">
            <a:solidFill>
              <a:srgbClr val="FF0000"/>
            </a:solidFill>
            <a:prstDash val="solid"/>
            <a:round/>
            <a:headEnd type="none" w="med" len="med"/>
            <a:tailEnd type="none" w="med" len="med"/>
          </a:ln>
          <a:effectLst/>
        </p:spPr>
      </p:cxnSp>
      <p:cxnSp>
        <p:nvCxnSpPr>
          <p:cNvPr id="32" name="直接连接符 31"/>
          <p:cNvCxnSpPr/>
          <p:nvPr/>
        </p:nvCxnSpPr>
        <p:spPr bwMode="auto">
          <a:xfrm flipH="1">
            <a:off x="6269107" y="5142948"/>
            <a:ext cx="556591" cy="556591"/>
          </a:xfrm>
          <a:prstGeom prst="line">
            <a:avLst/>
          </a:prstGeom>
          <a:noFill/>
          <a:ln w="19050" cap="flat" cmpd="sng" algn="ctr">
            <a:solidFill>
              <a:srgbClr val="FF0000"/>
            </a:solidFill>
            <a:prstDash val="solid"/>
            <a:round/>
            <a:headEnd type="none" w="med" len="med"/>
            <a:tailEnd type="none" w="med" len="med"/>
          </a:ln>
          <a:effectLst/>
        </p:spPr>
      </p:cxnSp>
      <p:cxnSp>
        <p:nvCxnSpPr>
          <p:cNvPr id="34" name="直接连接符 33"/>
          <p:cNvCxnSpPr/>
          <p:nvPr/>
        </p:nvCxnSpPr>
        <p:spPr bwMode="auto">
          <a:xfrm>
            <a:off x="6824868" y="2941983"/>
            <a:ext cx="0" cy="915228"/>
          </a:xfrm>
          <a:prstGeom prst="line">
            <a:avLst/>
          </a:prstGeom>
          <a:noFill/>
          <a:ln w="19050" cap="flat" cmpd="sng" algn="ctr">
            <a:solidFill>
              <a:srgbClr val="00B050"/>
            </a:solidFill>
            <a:prstDash val="solid"/>
            <a:round/>
            <a:headEnd type="none" w="med" len="med"/>
            <a:tailEnd type="none" w="med" len="med"/>
          </a:ln>
          <a:effectLst/>
        </p:spPr>
      </p:cxnSp>
      <p:cxnSp>
        <p:nvCxnSpPr>
          <p:cNvPr id="36" name="直接连接符 35"/>
          <p:cNvCxnSpPr/>
          <p:nvPr/>
        </p:nvCxnSpPr>
        <p:spPr bwMode="auto">
          <a:xfrm flipH="1">
            <a:off x="6228520" y="3857211"/>
            <a:ext cx="596348" cy="596348"/>
          </a:xfrm>
          <a:prstGeom prst="line">
            <a:avLst/>
          </a:prstGeom>
          <a:noFill/>
          <a:ln w="19050" cap="flat" cmpd="sng" algn="ctr">
            <a:solidFill>
              <a:srgbClr val="00B050"/>
            </a:solidFill>
            <a:prstDash val="solid"/>
            <a:round/>
            <a:headEnd type="none" w="med" len="med"/>
            <a:tailEnd type="none" w="med" len="med"/>
          </a:ln>
          <a:effectLst/>
        </p:spPr>
      </p:cxnSp>
      <p:cxnSp>
        <p:nvCxnSpPr>
          <p:cNvPr id="40" name="直接连接符 39"/>
          <p:cNvCxnSpPr/>
          <p:nvPr/>
        </p:nvCxnSpPr>
        <p:spPr bwMode="auto">
          <a:xfrm>
            <a:off x="6228721" y="4440583"/>
            <a:ext cx="1191591" cy="1191591"/>
          </a:xfrm>
          <a:prstGeom prst="line">
            <a:avLst/>
          </a:prstGeom>
          <a:noFill/>
          <a:ln w="19050" cap="flat" cmpd="sng" algn="ctr">
            <a:solidFill>
              <a:srgbClr val="00B050"/>
            </a:solidFill>
            <a:prstDash val="solid"/>
            <a:round/>
            <a:headEnd type="none" w="med" len="med"/>
            <a:tailEnd type="none" w="med" len="med"/>
          </a:ln>
          <a:effectLst/>
        </p:spPr>
      </p:cxnSp>
      <p:cxnSp>
        <p:nvCxnSpPr>
          <p:cNvPr id="44" name="直接连接符 43"/>
          <p:cNvCxnSpPr/>
          <p:nvPr/>
        </p:nvCxnSpPr>
        <p:spPr bwMode="auto">
          <a:xfrm>
            <a:off x="7413762" y="2941983"/>
            <a:ext cx="0" cy="2690191"/>
          </a:xfrm>
          <a:prstGeom prst="line">
            <a:avLst/>
          </a:prstGeom>
          <a:noFill/>
          <a:ln w="19050" cap="flat" cmpd="sng" algn="ctr">
            <a:solidFill>
              <a:schemeClr val="tx1"/>
            </a:solidFill>
            <a:prstDash val="solid"/>
            <a:round/>
            <a:headEnd type="none" w="med" len="med"/>
            <a:tailEnd type="none" w="med" len="med"/>
          </a:ln>
          <a:effectLst/>
        </p:spPr>
      </p:cxn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941" y="5073917"/>
            <a:ext cx="685252" cy="509924"/>
          </a:xfrm>
          <a:prstGeom prst="rect">
            <a:avLst/>
          </a:prstGeom>
        </p:spPr>
      </p:pic>
    </p:spTree>
    <p:extLst>
      <p:ext uri="{BB962C8B-B14F-4D97-AF65-F5344CB8AC3E}">
        <p14:creationId xmlns:p14="http://schemas.microsoft.com/office/powerpoint/2010/main" val="3098041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图片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322" y="3454284"/>
            <a:ext cx="711218" cy="911930"/>
          </a:xfrm>
          <a:prstGeom prst="rect">
            <a:avLst/>
          </a:prstGeom>
        </p:spPr>
      </p:pic>
      <p:pic>
        <p:nvPicPr>
          <p:cNvPr id="108" name="图片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144" y="2107492"/>
            <a:ext cx="711218" cy="911930"/>
          </a:xfrm>
          <a:prstGeom prst="rect">
            <a:avLst/>
          </a:prstGeom>
        </p:spPr>
      </p:pic>
      <p:sp>
        <p:nvSpPr>
          <p:cNvPr id="2" name="标题 1"/>
          <p:cNvSpPr>
            <a:spLocks noGrp="1"/>
          </p:cNvSpPr>
          <p:nvPr>
            <p:ph type="title"/>
          </p:nvPr>
        </p:nvSpPr>
        <p:spPr/>
        <p:txBody>
          <a:bodyPr/>
          <a:lstStyle/>
          <a:p>
            <a:endParaRPr lang="zh-CN" altLang="en-US" dirty="0"/>
          </a:p>
        </p:txBody>
      </p:sp>
      <p:pic>
        <p:nvPicPr>
          <p:cNvPr id="36" name="内容占位符 3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92266" y="944665"/>
            <a:ext cx="942975" cy="942975"/>
          </a:xfr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439" y="983784"/>
            <a:ext cx="1608196" cy="2062043"/>
          </a:xfrm>
          <a:prstGeom prst="rect">
            <a:avLst/>
          </a:prstGeom>
        </p:spPr>
      </p:pic>
      <p:cxnSp>
        <p:nvCxnSpPr>
          <p:cNvPr id="5" name="直接连接符 4"/>
          <p:cNvCxnSpPr/>
          <p:nvPr/>
        </p:nvCxnSpPr>
        <p:spPr bwMode="auto">
          <a:xfrm>
            <a:off x="564514" y="1378846"/>
            <a:ext cx="0" cy="404045"/>
          </a:xfrm>
          <a:prstGeom prst="line">
            <a:avLst/>
          </a:prstGeom>
          <a:noFill/>
          <a:ln w="19050" cap="flat" cmpd="sng" algn="ctr">
            <a:solidFill>
              <a:schemeClr val="accent1"/>
            </a:solidFill>
            <a:prstDash val="solid"/>
            <a:round/>
            <a:headEnd type="none" w="med" len="med"/>
            <a:tailEnd type="none" w="med" len="med"/>
          </a:ln>
          <a:effectLst/>
        </p:spPr>
      </p:cxnSp>
      <p:cxnSp>
        <p:nvCxnSpPr>
          <p:cNvPr id="6" name="直接连接符 5"/>
          <p:cNvCxnSpPr/>
          <p:nvPr/>
        </p:nvCxnSpPr>
        <p:spPr bwMode="auto">
          <a:xfrm>
            <a:off x="565067" y="1782891"/>
            <a:ext cx="320589" cy="320589"/>
          </a:xfrm>
          <a:prstGeom prst="line">
            <a:avLst/>
          </a:prstGeom>
          <a:noFill/>
          <a:ln w="19050" cap="flat" cmpd="sng" algn="ctr">
            <a:solidFill>
              <a:schemeClr val="accent1"/>
            </a:solidFill>
            <a:prstDash val="solid"/>
            <a:round/>
            <a:headEnd type="none" w="med" len="med"/>
            <a:tailEnd type="none" w="med" len="med"/>
          </a:ln>
          <a:effectLst/>
        </p:spPr>
      </p:cxnSp>
      <p:cxnSp>
        <p:nvCxnSpPr>
          <p:cNvPr id="7" name="直接连接符 6"/>
          <p:cNvCxnSpPr/>
          <p:nvPr/>
        </p:nvCxnSpPr>
        <p:spPr bwMode="auto">
          <a:xfrm>
            <a:off x="879241" y="2103480"/>
            <a:ext cx="0" cy="713696"/>
          </a:xfrm>
          <a:prstGeom prst="line">
            <a:avLst/>
          </a:prstGeom>
          <a:noFill/>
          <a:ln w="19050" cap="flat" cmpd="sng" algn="ctr">
            <a:solidFill>
              <a:schemeClr val="accent1"/>
            </a:solidFill>
            <a:prstDash val="solid"/>
            <a:round/>
            <a:headEnd type="none" w="med" len="med"/>
            <a:tailEnd type="none" w="med" len="med"/>
          </a:ln>
          <a:effectLst/>
        </p:spPr>
      </p:cxnSp>
      <p:cxnSp>
        <p:nvCxnSpPr>
          <p:cNvPr id="8" name="直接连接符 7"/>
          <p:cNvCxnSpPr/>
          <p:nvPr/>
        </p:nvCxnSpPr>
        <p:spPr bwMode="auto">
          <a:xfrm>
            <a:off x="878215" y="1377259"/>
            <a:ext cx="0" cy="405632"/>
          </a:xfrm>
          <a:prstGeom prst="line">
            <a:avLst/>
          </a:prstGeom>
          <a:noFill/>
          <a:ln w="19050" cap="flat" cmpd="sng" algn="ctr">
            <a:solidFill>
              <a:srgbClr val="FF0000"/>
            </a:solidFill>
            <a:prstDash val="solid"/>
            <a:round/>
            <a:headEnd type="none" w="med" len="med"/>
            <a:tailEnd type="none" w="med" len="med"/>
          </a:ln>
          <a:effectLst/>
        </p:spPr>
      </p:cxnSp>
      <p:cxnSp>
        <p:nvCxnSpPr>
          <p:cNvPr id="9" name="直接连接符 8"/>
          <p:cNvCxnSpPr/>
          <p:nvPr/>
        </p:nvCxnSpPr>
        <p:spPr bwMode="auto">
          <a:xfrm>
            <a:off x="878427" y="1779618"/>
            <a:ext cx="343713" cy="343713"/>
          </a:xfrm>
          <a:prstGeom prst="line">
            <a:avLst/>
          </a:prstGeom>
          <a:noFill/>
          <a:ln w="19050" cap="flat" cmpd="sng" algn="ctr">
            <a:solidFill>
              <a:srgbClr val="FF0000"/>
            </a:solidFill>
            <a:prstDash val="solid"/>
            <a:round/>
            <a:headEnd type="none" w="med" len="med"/>
            <a:tailEnd type="none" w="med" len="med"/>
          </a:ln>
          <a:effectLst/>
        </p:spPr>
      </p:cxnSp>
      <p:cxnSp>
        <p:nvCxnSpPr>
          <p:cNvPr id="10" name="直接连接符 9"/>
          <p:cNvCxnSpPr/>
          <p:nvPr/>
        </p:nvCxnSpPr>
        <p:spPr bwMode="auto">
          <a:xfrm>
            <a:off x="1222140" y="2123331"/>
            <a:ext cx="0" cy="346773"/>
          </a:xfrm>
          <a:prstGeom prst="line">
            <a:avLst/>
          </a:prstGeom>
          <a:noFill/>
          <a:ln w="19050" cap="flat" cmpd="sng" algn="ctr">
            <a:solidFill>
              <a:srgbClr val="FF0000"/>
            </a:solidFill>
            <a:prstDash val="solid"/>
            <a:round/>
            <a:headEnd type="none" w="med" len="med"/>
            <a:tailEnd type="none" w="med" len="med"/>
          </a:ln>
          <a:effectLst/>
        </p:spPr>
      </p:cxnSp>
      <p:cxnSp>
        <p:nvCxnSpPr>
          <p:cNvPr id="11" name="直接连接符 10"/>
          <p:cNvCxnSpPr/>
          <p:nvPr/>
        </p:nvCxnSpPr>
        <p:spPr bwMode="auto">
          <a:xfrm flipH="1">
            <a:off x="866816" y="2470104"/>
            <a:ext cx="355324" cy="355325"/>
          </a:xfrm>
          <a:prstGeom prst="line">
            <a:avLst/>
          </a:prstGeom>
          <a:noFill/>
          <a:ln w="19050" cap="flat" cmpd="sng" algn="ctr">
            <a:solidFill>
              <a:srgbClr val="FF0000"/>
            </a:solidFill>
            <a:prstDash val="solid"/>
            <a:round/>
            <a:headEnd type="none" w="med" len="med"/>
            <a:tailEnd type="none" w="med" len="med"/>
          </a:ln>
          <a:effectLst/>
        </p:spPr>
      </p:cxnSp>
      <p:cxnSp>
        <p:nvCxnSpPr>
          <p:cNvPr id="12" name="直接连接符 11"/>
          <p:cNvCxnSpPr/>
          <p:nvPr/>
        </p:nvCxnSpPr>
        <p:spPr bwMode="auto">
          <a:xfrm>
            <a:off x="1222140" y="1378846"/>
            <a:ext cx="0" cy="417738"/>
          </a:xfrm>
          <a:prstGeom prst="line">
            <a:avLst/>
          </a:prstGeom>
          <a:noFill/>
          <a:ln w="19050" cap="flat" cmpd="sng" algn="ctr">
            <a:solidFill>
              <a:srgbClr val="00B050"/>
            </a:solidFill>
            <a:prstDash val="solid"/>
            <a:round/>
            <a:headEnd type="none" w="med" len="med"/>
            <a:tailEnd type="none" w="med" len="med"/>
          </a:ln>
          <a:effectLst/>
        </p:spPr>
      </p:cxnSp>
      <p:cxnSp>
        <p:nvCxnSpPr>
          <p:cNvPr id="13" name="直接连接符 12"/>
          <p:cNvCxnSpPr/>
          <p:nvPr/>
        </p:nvCxnSpPr>
        <p:spPr bwMode="auto">
          <a:xfrm flipH="1">
            <a:off x="878710" y="1796584"/>
            <a:ext cx="344064" cy="344063"/>
          </a:xfrm>
          <a:prstGeom prst="line">
            <a:avLst/>
          </a:prstGeom>
          <a:noFill/>
          <a:ln w="19050" cap="flat" cmpd="sng" algn="ctr">
            <a:solidFill>
              <a:srgbClr val="00B050"/>
            </a:solidFill>
            <a:prstDash val="solid"/>
            <a:round/>
            <a:headEnd type="none" w="med" len="med"/>
            <a:tailEnd type="none" w="med" len="med"/>
          </a:ln>
          <a:effectLst/>
        </p:spPr>
      </p:cxnSp>
      <p:cxnSp>
        <p:nvCxnSpPr>
          <p:cNvPr id="14" name="直接连接符 13"/>
          <p:cNvCxnSpPr/>
          <p:nvPr/>
        </p:nvCxnSpPr>
        <p:spPr bwMode="auto">
          <a:xfrm>
            <a:off x="866816" y="2135378"/>
            <a:ext cx="680062" cy="680062"/>
          </a:xfrm>
          <a:prstGeom prst="line">
            <a:avLst/>
          </a:prstGeom>
          <a:noFill/>
          <a:ln w="19050" cap="flat" cmpd="sng" algn="ctr">
            <a:solidFill>
              <a:srgbClr val="00B050"/>
            </a:solidFill>
            <a:prstDash val="solid"/>
            <a:round/>
            <a:headEnd type="none" w="med" len="med"/>
            <a:tailEnd type="none" w="med" len="med"/>
          </a:ln>
          <a:effectLst/>
        </p:spPr>
      </p:cxnSp>
      <p:cxnSp>
        <p:nvCxnSpPr>
          <p:cNvPr id="15" name="直接连接符 14"/>
          <p:cNvCxnSpPr/>
          <p:nvPr/>
        </p:nvCxnSpPr>
        <p:spPr bwMode="auto">
          <a:xfrm>
            <a:off x="1544337" y="1378846"/>
            <a:ext cx="0" cy="1438330"/>
          </a:xfrm>
          <a:prstGeom prst="line">
            <a:avLst/>
          </a:prstGeom>
          <a:noFill/>
          <a:ln w="19050" cap="flat" cmpd="sng" algn="ctr">
            <a:solidFill>
              <a:schemeClr val="tx1"/>
            </a:solidFill>
            <a:prstDash val="solid"/>
            <a:round/>
            <a:headEnd type="none" w="med" len="med"/>
            <a:tailEnd type="none" w="med" len="med"/>
          </a:ln>
          <a:effectLst/>
        </p:spPr>
      </p:cxn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357" y="2522570"/>
            <a:ext cx="336484" cy="250391"/>
          </a:xfrm>
          <a:prstGeom prst="rect">
            <a:avLst/>
          </a:prstGeom>
        </p:spPr>
      </p:pic>
      <p:pic>
        <p:nvPicPr>
          <p:cNvPr id="37" name="内容占位符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10783" y="2188152"/>
            <a:ext cx="942975" cy="942975"/>
          </a:xfrm>
          <a:prstGeom prst="rect">
            <a:avLst/>
          </a:prstGeom>
          <a:noFill/>
          <a:ln w="9525">
            <a:noFill/>
            <a:miter lim="800000"/>
            <a:headEnd/>
            <a:tailEnd/>
          </a:ln>
          <a:effectLst/>
        </p:spPr>
      </p:pic>
      <p:pic>
        <p:nvPicPr>
          <p:cNvPr id="38" name="内容占位符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961132" y="3478595"/>
            <a:ext cx="942975" cy="942975"/>
          </a:xfrm>
          <a:prstGeom prst="rect">
            <a:avLst/>
          </a:prstGeom>
          <a:noFill/>
          <a:ln w="9525">
            <a:noFill/>
            <a:miter lim="800000"/>
            <a:headEnd/>
            <a:tailEnd/>
          </a:ln>
          <a:effectLst/>
        </p:spPr>
      </p:pic>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690" y="916535"/>
            <a:ext cx="711218" cy="911930"/>
          </a:xfrm>
          <a:prstGeom prst="rect">
            <a:avLst/>
          </a:prstGeom>
        </p:spPr>
      </p:pic>
      <p:cxnSp>
        <p:nvCxnSpPr>
          <p:cNvPr id="41" name="直接连接符 40"/>
          <p:cNvCxnSpPr/>
          <p:nvPr/>
        </p:nvCxnSpPr>
        <p:spPr bwMode="auto">
          <a:xfrm>
            <a:off x="4339378" y="1100581"/>
            <a:ext cx="0" cy="253003"/>
          </a:xfrm>
          <a:prstGeom prst="line">
            <a:avLst/>
          </a:prstGeom>
          <a:noFill/>
          <a:ln w="19050" cap="flat" cmpd="sng" algn="ctr">
            <a:solidFill>
              <a:schemeClr val="accent1"/>
            </a:solidFill>
            <a:prstDash val="solid"/>
            <a:round/>
            <a:headEnd type="none" w="med" len="med"/>
            <a:tailEnd type="none" w="med" len="med"/>
          </a:ln>
          <a:effectLst/>
        </p:spPr>
      </p:cxnSp>
      <p:cxnSp>
        <p:nvCxnSpPr>
          <p:cNvPr id="42" name="直接连接符 41"/>
          <p:cNvCxnSpPr/>
          <p:nvPr/>
        </p:nvCxnSpPr>
        <p:spPr bwMode="auto">
          <a:xfrm>
            <a:off x="4335772" y="1353584"/>
            <a:ext cx="125138" cy="125138"/>
          </a:xfrm>
          <a:prstGeom prst="line">
            <a:avLst/>
          </a:prstGeom>
          <a:noFill/>
          <a:ln w="19050" cap="flat" cmpd="sng" algn="ctr">
            <a:solidFill>
              <a:schemeClr val="accent1"/>
            </a:solidFill>
            <a:prstDash val="solid"/>
            <a:round/>
            <a:headEnd type="none" w="med" len="med"/>
            <a:tailEnd type="none" w="med" len="med"/>
          </a:ln>
          <a:effectLst/>
        </p:spPr>
      </p:cxnSp>
      <p:cxnSp>
        <p:nvCxnSpPr>
          <p:cNvPr id="43" name="直接连接符 42"/>
          <p:cNvCxnSpPr/>
          <p:nvPr/>
        </p:nvCxnSpPr>
        <p:spPr bwMode="auto">
          <a:xfrm>
            <a:off x="4460910" y="1473698"/>
            <a:ext cx="0" cy="231578"/>
          </a:xfrm>
          <a:prstGeom prst="line">
            <a:avLst/>
          </a:prstGeom>
          <a:noFill/>
          <a:ln w="19050" cap="flat" cmpd="sng" algn="ctr">
            <a:solidFill>
              <a:schemeClr val="accent1"/>
            </a:solidFill>
            <a:prstDash val="solid"/>
            <a:round/>
            <a:headEnd type="none" w="med" len="med"/>
            <a:tailEnd type="none" w="med" len="med"/>
          </a:ln>
          <a:effectLst/>
        </p:spPr>
      </p:cxnSp>
      <p:cxnSp>
        <p:nvCxnSpPr>
          <p:cNvPr id="98" name="直接连接符 97"/>
          <p:cNvCxnSpPr/>
          <p:nvPr/>
        </p:nvCxnSpPr>
        <p:spPr bwMode="auto">
          <a:xfrm>
            <a:off x="4164798" y="2267034"/>
            <a:ext cx="0" cy="195783"/>
          </a:xfrm>
          <a:prstGeom prst="line">
            <a:avLst/>
          </a:prstGeom>
          <a:noFill/>
          <a:ln w="19050" cap="flat" cmpd="sng" algn="ctr">
            <a:solidFill>
              <a:srgbClr val="FF0000"/>
            </a:solidFill>
            <a:prstDash val="solid"/>
            <a:round/>
            <a:headEnd type="none" w="med" len="med"/>
            <a:tailEnd type="none" w="med" len="med"/>
          </a:ln>
          <a:effectLst/>
        </p:spPr>
      </p:cxnSp>
      <p:cxnSp>
        <p:nvCxnSpPr>
          <p:cNvPr id="99" name="直接连接符 98"/>
          <p:cNvCxnSpPr/>
          <p:nvPr/>
        </p:nvCxnSpPr>
        <p:spPr bwMode="auto">
          <a:xfrm>
            <a:off x="4161856" y="2458974"/>
            <a:ext cx="126694" cy="126694"/>
          </a:xfrm>
          <a:prstGeom prst="line">
            <a:avLst/>
          </a:prstGeom>
          <a:noFill/>
          <a:ln w="19050" cap="flat" cmpd="sng" algn="ctr">
            <a:solidFill>
              <a:srgbClr val="FF0000"/>
            </a:solidFill>
            <a:prstDash val="solid"/>
            <a:round/>
            <a:headEnd type="none" w="med" len="med"/>
            <a:tailEnd type="none" w="med" len="med"/>
          </a:ln>
          <a:effectLst/>
        </p:spPr>
      </p:cxnSp>
      <p:cxnSp>
        <p:nvCxnSpPr>
          <p:cNvPr id="100" name="直接连接符 99"/>
          <p:cNvCxnSpPr/>
          <p:nvPr/>
        </p:nvCxnSpPr>
        <p:spPr bwMode="auto">
          <a:xfrm>
            <a:off x="4288550" y="2575848"/>
            <a:ext cx="0" cy="148465"/>
          </a:xfrm>
          <a:prstGeom prst="line">
            <a:avLst/>
          </a:prstGeom>
          <a:noFill/>
          <a:ln w="19050" cap="flat" cmpd="sng" algn="ctr">
            <a:solidFill>
              <a:srgbClr val="FF0000"/>
            </a:solidFill>
            <a:prstDash val="solid"/>
            <a:round/>
            <a:headEnd type="none" w="med" len="med"/>
            <a:tailEnd type="none" w="med" len="med"/>
          </a:ln>
          <a:effectLst/>
        </p:spPr>
      </p:cxnSp>
      <p:cxnSp>
        <p:nvCxnSpPr>
          <p:cNvPr id="101" name="直接连接符 100"/>
          <p:cNvCxnSpPr/>
          <p:nvPr/>
        </p:nvCxnSpPr>
        <p:spPr bwMode="auto">
          <a:xfrm flipH="1">
            <a:off x="4161856" y="2724313"/>
            <a:ext cx="126694" cy="126694"/>
          </a:xfrm>
          <a:prstGeom prst="line">
            <a:avLst/>
          </a:prstGeom>
          <a:noFill/>
          <a:ln w="19050" cap="flat" cmpd="sng" algn="ctr">
            <a:solidFill>
              <a:srgbClr val="FF0000"/>
            </a:solidFill>
            <a:prstDash val="solid"/>
            <a:round/>
            <a:headEnd type="none" w="med" len="med"/>
            <a:tailEnd type="none" w="med" len="med"/>
          </a:ln>
          <a:effectLst/>
        </p:spPr>
      </p:cxnSp>
      <p:cxnSp>
        <p:nvCxnSpPr>
          <p:cNvPr id="102" name="直接连接符 101"/>
          <p:cNvCxnSpPr/>
          <p:nvPr/>
        </p:nvCxnSpPr>
        <p:spPr bwMode="auto">
          <a:xfrm>
            <a:off x="3551416" y="3620070"/>
            <a:ext cx="0" cy="177664"/>
          </a:xfrm>
          <a:prstGeom prst="line">
            <a:avLst/>
          </a:prstGeom>
          <a:noFill/>
          <a:ln w="19050" cap="flat" cmpd="sng" algn="ctr">
            <a:solidFill>
              <a:srgbClr val="00B050"/>
            </a:solidFill>
            <a:prstDash val="solid"/>
            <a:round/>
            <a:headEnd type="none" w="med" len="med"/>
            <a:tailEnd type="none" w="med" len="med"/>
          </a:ln>
          <a:effectLst/>
        </p:spPr>
      </p:cxnSp>
      <p:cxnSp>
        <p:nvCxnSpPr>
          <p:cNvPr id="103" name="直接连接符 102"/>
          <p:cNvCxnSpPr/>
          <p:nvPr/>
        </p:nvCxnSpPr>
        <p:spPr bwMode="auto">
          <a:xfrm flipH="1">
            <a:off x="3400454" y="3797734"/>
            <a:ext cx="156793" cy="156793"/>
          </a:xfrm>
          <a:prstGeom prst="line">
            <a:avLst/>
          </a:prstGeom>
          <a:noFill/>
          <a:ln w="19050" cap="flat" cmpd="sng" algn="ctr">
            <a:solidFill>
              <a:srgbClr val="00B050"/>
            </a:solidFill>
            <a:prstDash val="solid"/>
            <a:round/>
            <a:headEnd type="none" w="med" len="med"/>
            <a:tailEnd type="none" w="med" len="med"/>
          </a:ln>
          <a:effectLst/>
        </p:spPr>
      </p:cxnSp>
      <p:cxnSp>
        <p:nvCxnSpPr>
          <p:cNvPr id="104" name="直接连接符 103"/>
          <p:cNvCxnSpPr/>
          <p:nvPr/>
        </p:nvCxnSpPr>
        <p:spPr bwMode="auto">
          <a:xfrm>
            <a:off x="3409338" y="3951083"/>
            <a:ext cx="201325" cy="201325"/>
          </a:xfrm>
          <a:prstGeom prst="line">
            <a:avLst/>
          </a:prstGeom>
          <a:noFill/>
          <a:ln w="19050" cap="flat" cmpd="sng" algn="ctr">
            <a:solidFill>
              <a:srgbClr val="00B050"/>
            </a:solidFill>
            <a:prstDash val="solid"/>
            <a:round/>
            <a:headEnd type="none" w="med" len="med"/>
            <a:tailEnd type="none" w="med" len="med"/>
          </a:ln>
          <a:effectLst/>
        </p:spPr>
      </p:cxnSp>
      <p:pic>
        <p:nvPicPr>
          <p:cNvPr id="107" name="图片 10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9281" y="1579089"/>
            <a:ext cx="172982" cy="128723"/>
          </a:xfrm>
          <a:prstGeom prst="rect">
            <a:avLst/>
          </a:prstGeom>
        </p:spPr>
      </p:pic>
      <p:pic>
        <p:nvPicPr>
          <p:cNvPr id="113" name="图片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8447" y="2722284"/>
            <a:ext cx="172982" cy="128723"/>
          </a:xfrm>
          <a:prstGeom prst="rect">
            <a:avLst/>
          </a:prstGeom>
        </p:spPr>
      </p:pic>
      <p:pic>
        <p:nvPicPr>
          <p:cNvPr id="118" name="图片 1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2810" y="4110091"/>
            <a:ext cx="172982" cy="128723"/>
          </a:xfrm>
          <a:prstGeom prst="rect">
            <a:avLst/>
          </a:prstGeom>
        </p:spPr>
      </p:pic>
      <p:cxnSp>
        <p:nvCxnSpPr>
          <p:cNvPr id="123" name="直接箭头连接符 122"/>
          <p:cNvCxnSpPr/>
          <p:nvPr/>
        </p:nvCxnSpPr>
        <p:spPr bwMode="auto">
          <a:xfrm>
            <a:off x="2125683" y="1353584"/>
            <a:ext cx="1734857" cy="0"/>
          </a:xfrm>
          <a:prstGeom prst="straightConnector1">
            <a:avLst/>
          </a:prstGeom>
          <a:noFill/>
          <a:ln w="9525" cap="flat" cmpd="sng" algn="ctr">
            <a:solidFill>
              <a:schemeClr val="tx1"/>
            </a:solidFill>
            <a:prstDash val="solid"/>
            <a:round/>
            <a:headEnd type="none" w="med" len="med"/>
            <a:tailEnd type="triangle"/>
          </a:ln>
          <a:effectLst/>
        </p:spPr>
      </p:cxnSp>
      <p:cxnSp>
        <p:nvCxnSpPr>
          <p:cNvPr id="125" name="直接箭头连接符 124"/>
          <p:cNvCxnSpPr/>
          <p:nvPr/>
        </p:nvCxnSpPr>
        <p:spPr bwMode="auto">
          <a:xfrm>
            <a:off x="2101932" y="1828465"/>
            <a:ext cx="1650671" cy="694105"/>
          </a:xfrm>
          <a:prstGeom prst="straightConnector1">
            <a:avLst/>
          </a:prstGeom>
          <a:noFill/>
          <a:ln w="9525" cap="flat" cmpd="sng" algn="ctr">
            <a:solidFill>
              <a:schemeClr val="tx1"/>
            </a:solidFill>
            <a:prstDash val="solid"/>
            <a:round/>
            <a:headEnd type="none" w="med" len="med"/>
            <a:tailEnd type="triangle"/>
          </a:ln>
          <a:effectLst/>
        </p:spPr>
      </p:cxnSp>
      <p:cxnSp>
        <p:nvCxnSpPr>
          <p:cNvPr id="127" name="直接箭头连接符 126"/>
          <p:cNvCxnSpPr/>
          <p:nvPr/>
        </p:nvCxnSpPr>
        <p:spPr bwMode="auto">
          <a:xfrm>
            <a:off x="2042556" y="3019422"/>
            <a:ext cx="961901" cy="778312"/>
          </a:xfrm>
          <a:prstGeom prst="straightConnector1">
            <a:avLst/>
          </a:prstGeom>
          <a:noFill/>
          <a:ln w="9525" cap="flat" cmpd="sng" algn="ctr">
            <a:solidFill>
              <a:schemeClr val="tx1"/>
            </a:solidFill>
            <a:prstDash val="solid"/>
            <a:round/>
            <a:headEnd type="none" w="med" len="med"/>
            <a:tailEnd type="triangle"/>
          </a:ln>
          <a:effectLst/>
        </p:spPr>
      </p:cxnSp>
      <p:pic>
        <p:nvPicPr>
          <p:cNvPr id="128" name="图片 1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14" y="4272162"/>
            <a:ext cx="1608196" cy="2062043"/>
          </a:xfrm>
          <a:prstGeom prst="rect">
            <a:avLst/>
          </a:prstGeom>
        </p:spPr>
      </p:pic>
      <p:cxnSp>
        <p:nvCxnSpPr>
          <p:cNvPr id="136" name="直接连接符 135"/>
          <p:cNvCxnSpPr/>
          <p:nvPr/>
        </p:nvCxnSpPr>
        <p:spPr bwMode="auto">
          <a:xfrm>
            <a:off x="1459215" y="4667224"/>
            <a:ext cx="0" cy="417738"/>
          </a:xfrm>
          <a:prstGeom prst="line">
            <a:avLst/>
          </a:prstGeom>
          <a:noFill/>
          <a:ln w="19050" cap="flat" cmpd="sng" algn="ctr">
            <a:solidFill>
              <a:srgbClr val="7030A0"/>
            </a:solidFill>
            <a:prstDash val="solid"/>
            <a:round/>
            <a:headEnd type="none" w="med" len="med"/>
            <a:tailEnd type="none" w="med" len="med"/>
          </a:ln>
          <a:effectLst/>
        </p:spPr>
      </p:cxnSp>
      <p:cxnSp>
        <p:nvCxnSpPr>
          <p:cNvPr id="137" name="直接连接符 136"/>
          <p:cNvCxnSpPr/>
          <p:nvPr/>
        </p:nvCxnSpPr>
        <p:spPr bwMode="auto">
          <a:xfrm flipH="1">
            <a:off x="843165" y="5084962"/>
            <a:ext cx="616684" cy="616682"/>
          </a:xfrm>
          <a:prstGeom prst="line">
            <a:avLst/>
          </a:prstGeom>
          <a:noFill/>
          <a:ln w="19050" cap="flat" cmpd="sng" algn="ctr">
            <a:solidFill>
              <a:srgbClr val="7030A0"/>
            </a:solidFill>
            <a:prstDash val="solid"/>
            <a:round/>
            <a:headEnd type="none" w="med" len="med"/>
            <a:tailEnd type="none" w="med" len="med"/>
          </a:ln>
          <a:effectLst/>
        </p:spPr>
      </p:cxnSp>
      <p:pic>
        <p:nvPicPr>
          <p:cNvPr id="140" name="图片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432" y="5810948"/>
            <a:ext cx="336484" cy="250391"/>
          </a:xfrm>
          <a:prstGeom prst="rect">
            <a:avLst/>
          </a:prstGeom>
        </p:spPr>
      </p:pic>
      <p:pic>
        <p:nvPicPr>
          <p:cNvPr id="141" name="内容占位符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476285" y="5008993"/>
            <a:ext cx="942975" cy="942975"/>
          </a:xfrm>
          <a:prstGeom prst="rect">
            <a:avLst/>
          </a:prstGeom>
          <a:noFill/>
          <a:ln w="9525">
            <a:noFill/>
            <a:miter lim="800000"/>
            <a:headEnd/>
            <a:tailEnd/>
          </a:ln>
          <a:effectLst/>
        </p:spPr>
      </p:pic>
      <p:cxnSp>
        <p:nvCxnSpPr>
          <p:cNvPr id="131" name="直接连接符 130"/>
          <p:cNvCxnSpPr/>
          <p:nvPr/>
        </p:nvCxnSpPr>
        <p:spPr bwMode="auto">
          <a:xfrm>
            <a:off x="855674" y="5701644"/>
            <a:ext cx="0" cy="412163"/>
          </a:xfrm>
          <a:prstGeom prst="line">
            <a:avLst/>
          </a:prstGeom>
          <a:noFill/>
          <a:ln w="19050" cap="flat" cmpd="sng" algn="ctr">
            <a:solidFill>
              <a:srgbClr val="7030A0"/>
            </a:solidFill>
            <a:prstDash val="solid"/>
            <a:round/>
            <a:headEnd type="none" w="med" len="med"/>
            <a:tailEnd type="none" w="med" len="med"/>
          </a:ln>
          <a:effectLst/>
        </p:spPr>
      </p:cxnSp>
      <p:pic>
        <p:nvPicPr>
          <p:cNvPr id="145" name="图片 1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307" y="5233813"/>
            <a:ext cx="1211262" cy="901349"/>
          </a:xfrm>
          <a:prstGeom prst="rect">
            <a:avLst/>
          </a:prstGeom>
        </p:spPr>
      </p:pic>
      <p:cxnSp>
        <p:nvCxnSpPr>
          <p:cNvPr id="147" name="直接箭头连接符 146"/>
          <p:cNvCxnSpPr>
            <a:stCxn id="4" idx="2"/>
            <a:endCxn id="128" idx="0"/>
          </p:cNvCxnSpPr>
          <p:nvPr/>
        </p:nvCxnSpPr>
        <p:spPr bwMode="auto">
          <a:xfrm>
            <a:off x="1131537" y="3045827"/>
            <a:ext cx="237075" cy="1226335"/>
          </a:xfrm>
          <a:prstGeom prst="straightConnector1">
            <a:avLst/>
          </a:prstGeom>
          <a:noFill/>
          <a:ln w="9525" cap="flat" cmpd="sng" algn="ctr">
            <a:solidFill>
              <a:schemeClr val="tx1"/>
            </a:solidFill>
            <a:prstDash val="solid"/>
            <a:round/>
            <a:headEnd type="none" w="med" len="med"/>
            <a:tailEnd type="triangle"/>
          </a:ln>
          <a:effectLst/>
        </p:spPr>
      </p:cxnSp>
      <p:sp>
        <p:nvSpPr>
          <p:cNvPr id="148" name="内容占位符 2"/>
          <p:cNvSpPr txBox="1">
            <a:spLocks/>
          </p:cNvSpPr>
          <p:nvPr/>
        </p:nvSpPr>
        <p:spPr bwMode="auto">
          <a:xfrm>
            <a:off x="4992824" y="3228725"/>
            <a:ext cx="3949296" cy="31054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a:lnSpc>
                <a:spcPct val="100000"/>
              </a:lnSpc>
            </a:pPr>
            <a:r>
              <a:rPr lang="en-US" altLang="zh-CN" kern="0" dirty="0" smtClean="0"/>
              <a:t>Therac-25 medical accident</a:t>
            </a:r>
          </a:p>
          <a:p>
            <a:pPr>
              <a:lnSpc>
                <a:spcPct val="100000"/>
              </a:lnSpc>
            </a:pPr>
            <a:r>
              <a:rPr lang="en-US" altLang="zh-CN" kern="0" dirty="0" smtClean="0"/>
              <a:t>2003 North American blackout</a:t>
            </a:r>
          </a:p>
          <a:p>
            <a:pPr lvl="1">
              <a:lnSpc>
                <a:spcPct val="100000"/>
              </a:lnSpc>
            </a:pPr>
            <a:endParaRPr lang="en-US" altLang="zh-CN" kern="0" dirty="0"/>
          </a:p>
          <a:p>
            <a:pPr>
              <a:lnSpc>
                <a:spcPct val="100000"/>
              </a:lnSpc>
            </a:pPr>
            <a:r>
              <a:rPr lang="en-US" altLang="zh-CN" kern="0" dirty="0" smtClean="0"/>
              <a:t>Take </a:t>
            </a:r>
            <a:r>
              <a:rPr lang="en-US" altLang="zh-CN" kern="0" dirty="0"/>
              <a:t>about 73 days to fix one </a:t>
            </a:r>
            <a:r>
              <a:rPr lang="en-US" altLang="zh-CN" kern="0" dirty="0" smtClean="0"/>
              <a:t>concurrency bug</a:t>
            </a:r>
            <a:br>
              <a:rPr lang="en-US" altLang="zh-CN" kern="0" dirty="0" smtClean="0"/>
            </a:br>
            <a:r>
              <a:rPr lang="en-US" altLang="zh-CN" kern="0" dirty="0" smtClean="0"/>
              <a:t>[</a:t>
            </a:r>
            <a:r>
              <a:rPr lang="en-US" altLang="zh-CN" kern="0" dirty="0"/>
              <a:t>Lu et al. 2008]</a:t>
            </a:r>
          </a:p>
          <a:p>
            <a:pPr lvl="1">
              <a:lnSpc>
                <a:spcPct val="100000"/>
              </a:lnSpc>
            </a:pPr>
            <a:endParaRPr lang="en-US" altLang="zh-CN" kern="0" dirty="0" smtClean="0"/>
          </a:p>
          <a:p>
            <a:pPr>
              <a:lnSpc>
                <a:spcPct val="100000"/>
              </a:lnSpc>
            </a:pPr>
            <a:endParaRPr lang="zh-CN" altLang="en-US" kern="0" dirty="0"/>
          </a:p>
        </p:txBody>
      </p:sp>
    </p:spTree>
    <p:extLst>
      <p:ext uri="{BB962C8B-B14F-4D97-AF65-F5344CB8AC3E}">
        <p14:creationId xmlns:p14="http://schemas.microsoft.com/office/powerpoint/2010/main" val="1897423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45"/>
                                        </p:tgtEl>
                                        <p:attrNameLst>
                                          <p:attrName>style.visibility</p:attrName>
                                        </p:attrNameLst>
                                      </p:cBhvr>
                                      <p:to>
                                        <p:strVal val="visible"/>
                                      </p:to>
                                    </p:set>
                                    <p:animEffect transition="in" filter="dissolve">
                                      <p:cBhvr>
                                        <p:cTn id="69" dur="500"/>
                                        <p:tgtEl>
                                          <p:spTgt spid="14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48">
                                            <p:txEl>
                                              <p:pRg st="0" end="0"/>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563" y="2042376"/>
            <a:ext cx="1769952" cy="1815220"/>
          </a:xfrm>
          <a:prstGeom prst="rect">
            <a:avLst/>
          </a:prstGeom>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93624" y="957532"/>
            <a:ext cx="8557768" cy="533643"/>
          </a:xfrm>
        </p:spPr>
        <p:txBody>
          <a:bodyPr/>
          <a:lstStyle/>
          <a:p>
            <a:r>
              <a:rPr lang="en-US" altLang="zh-CN" dirty="0" smtClean="0"/>
              <a:t>A useful way to fix such bugs:  bug reproduction</a:t>
            </a:r>
            <a:endParaRPr lang="zh-CN" altLang="en-US" dirty="0"/>
          </a:p>
        </p:txBody>
      </p:sp>
      <p:cxnSp>
        <p:nvCxnSpPr>
          <p:cNvPr id="5" name="直接连接符 4"/>
          <p:cNvCxnSpPr/>
          <p:nvPr/>
        </p:nvCxnSpPr>
        <p:spPr bwMode="auto">
          <a:xfrm flipH="1">
            <a:off x="1151246" y="2541850"/>
            <a:ext cx="900334" cy="1308295"/>
          </a:xfrm>
          <a:prstGeom prst="line">
            <a:avLst/>
          </a:prstGeom>
          <a:noFill/>
          <a:ln w="25400" cap="flat" cmpd="sng" algn="ctr">
            <a:solidFill>
              <a:schemeClr val="tx1"/>
            </a:solidFill>
            <a:prstDash val="solid"/>
            <a:round/>
            <a:headEnd type="none" w="med" len="med"/>
            <a:tailEnd type="none" w="med" len="med"/>
          </a:ln>
          <a:effectLst/>
        </p:spPr>
      </p:cxnSp>
      <p:cxnSp>
        <p:nvCxnSpPr>
          <p:cNvPr id="7" name="直接连接符 6"/>
          <p:cNvCxnSpPr/>
          <p:nvPr/>
        </p:nvCxnSpPr>
        <p:spPr bwMode="auto">
          <a:xfrm>
            <a:off x="2051579" y="2541850"/>
            <a:ext cx="1026941" cy="1308295"/>
          </a:xfrm>
          <a:prstGeom prst="line">
            <a:avLst/>
          </a:prstGeom>
          <a:noFill/>
          <a:ln w="25400" cap="flat" cmpd="sng" algn="ctr">
            <a:solidFill>
              <a:schemeClr val="tx1"/>
            </a:solidFill>
            <a:prstDash val="solid"/>
            <a:round/>
            <a:headEnd type="none" w="med" len="med"/>
            <a:tailEnd type="none" w="med" len="med"/>
          </a:ln>
          <a:effectLst/>
        </p:spPr>
      </p:cxnSp>
      <p:cxnSp>
        <p:nvCxnSpPr>
          <p:cNvPr id="17" name="直接连接符 16"/>
          <p:cNvCxnSpPr/>
          <p:nvPr/>
        </p:nvCxnSpPr>
        <p:spPr bwMode="auto">
          <a:xfrm>
            <a:off x="1584998" y="3214753"/>
            <a:ext cx="498748" cy="635392"/>
          </a:xfrm>
          <a:prstGeom prst="line">
            <a:avLst/>
          </a:prstGeom>
          <a:noFill/>
          <a:ln w="25400" cap="flat" cmpd="sng" algn="ctr">
            <a:solidFill>
              <a:schemeClr val="tx1"/>
            </a:solidFill>
            <a:prstDash val="solid"/>
            <a:round/>
            <a:headEnd type="none" w="med" len="med"/>
            <a:tailEnd type="none" w="med" len="med"/>
          </a:ln>
          <a:effectLst/>
        </p:spPr>
      </p:cxnSp>
      <p:cxnSp>
        <p:nvCxnSpPr>
          <p:cNvPr id="19" name="直接连接符 18"/>
          <p:cNvCxnSpPr/>
          <p:nvPr/>
        </p:nvCxnSpPr>
        <p:spPr bwMode="auto">
          <a:xfrm flipH="1">
            <a:off x="1570380" y="3512521"/>
            <a:ext cx="232346" cy="337624"/>
          </a:xfrm>
          <a:prstGeom prst="line">
            <a:avLst/>
          </a:prstGeom>
          <a:noFill/>
          <a:ln w="25400" cap="flat" cmpd="sng" algn="ctr">
            <a:solidFill>
              <a:schemeClr val="tx1"/>
            </a:solidFill>
            <a:prstDash val="solid"/>
            <a:round/>
            <a:headEnd type="none" w="med" len="med"/>
            <a:tailEnd type="none" w="med" len="med"/>
          </a:ln>
          <a:effectLst/>
        </p:spPr>
      </p:cxnSp>
      <p:cxnSp>
        <p:nvCxnSpPr>
          <p:cNvPr id="27" name="直接连接符 26"/>
          <p:cNvCxnSpPr/>
          <p:nvPr/>
        </p:nvCxnSpPr>
        <p:spPr bwMode="auto">
          <a:xfrm flipH="1">
            <a:off x="2431809" y="3414870"/>
            <a:ext cx="314526" cy="457044"/>
          </a:xfrm>
          <a:prstGeom prst="line">
            <a:avLst/>
          </a:prstGeom>
          <a:noFill/>
          <a:ln w="25400" cap="flat" cmpd="sng" algn="ctr">
            <a:solidFill>
              <a:schemeClr val="tx1"/>
            </a:solidFill>
            <a:prstDash val="solid"/>
            <a:round/>
            <a:headEnd type="none" w="med" len="med"/>
            <a:tailEnd type="none" w="med" len="med"/>
          </a:ln>
          <a:effectLst/>
        </p:spPr>
      </p:cxnSp>
      <p:cxnSp>
        <p:nvCxnSpPr>
          <p:cNvPr id="29" name="直接连接符 28"/>
          <p:cNvCxnSpPr/>
          <p:nvPr/>
        </p:nvCxnSpPr>
        <p:spPr bwMode="auto">
          <a:xfrm flipH="1">
            <a:off x="2051578" y="2072958"/>
            <a:ext cx="1" cy="482805"/>
          </a:xfrm>
          <a:prstGeom prst="line">
            <a:avLst/>
          </a:prstGeom>
          <a:noFill/>
          <a:ln w="25400" cap="flat" cmpd="sng" algn="ctr">
            <a:solidFill>
              <a:schemeClr val="tx1"/>
            </a:solidFill>
            <a:prstDash val="solid"/>
            <a:round/>
            <a:headEnd type="none" w="med" len="med"/>
            <a:tailEnd type="none" w="med" len="med"/>
          </a:ln>
          <a:effectLst/>
        </p:spPr>
      </p:cxnSp>
      <p:sp>
        <p:nvSpPr>
          <p:cNvPr id="31" name="文本框 30"/>
          <p:cNvSpPr txBox="1"/>
          <p:nvPr/>
        </p:nvSpPr>
        <p:spPr>
          <a:xfrm>
            <a:off x="1772744" y="2209826"/>
            <a:ext cx="278829" cy="289310"/>
          </a:xfrm>
          <a:prstGeom prst="rect">
            <a:avLst/>
          </a:prstGeom>
          <a:noFill/>
        </p:spPr>
        <p:txBody>
          <a:bodyPr wrap="square" rtlCol="0">
            <a:spAutoFit/>
          </a:bodyPr>
          <a:lstStyle/>
          <a:p>
            <a:r>
              <a:rPr lang="en-US" altLang="zh-CN" dirty="0" smtClean="0"/>
              <a:t>1</a:t>
            </a:r>
            <a:endParaRPr lang="zh-CN" altLang="en-US" dirty="0"/>
          </a:p>
        </p:txBody>
      </p:sp>
      <p:sp>
        <p:nvSpPr>
          <p:cNvPr id="32" name="文本框 31"/>
          <p:cNvSpPr txBox="1"/>
          <p:nvPr/>
        </p:nvSpPr>
        <p:spPr>
          <a:xfrm>
            <a:off x="1570374" y="2731118"/>
            <a:ext cx="278829" cy="289310"/>
          </a:xfrm>
          <a:prstGeom prst="rect">
            <a:avLst/>
          </a:prstGeom>
          <a:noFill/>
        </p:spPr>
        <p:txBody>
          <a:bodyPr wrap="square" rtlCol="0">
            <a:spAutoFit/>
          </a:bodyPr>
          <a:lstStyle/>
          <a:p>
            <a:r>
              <a:rPr lang="en-US" altLang="zh-CN" dirty="0" smtClean="0"/>
              <a:t>2</a:t>
            </a:r>
            <a:endParaRPr lang="zh-CN" altLang="en-US" dirty="0"/>
          </a:p>
        </p:txBody>
      </p:sp>
      <p:sp>
        <p:nvSpPr>
          <p:cNvPr id="33" name="文本框 32"/>
          <p:cNvSpPr txBox="1"/>
          <p:nvPr/>
        </p:nvSpPr>
        <p:spPr>
          <a:xfrm>
            <a:off x="2276901" y="2737797"/>
            <a:ext cx="278829" cy="289310"/>
          </a:xfrm>
          <a:prstGeom prst="rect">
            <a:avLst/>
          </a:prstGeom>
          <a:noFill/>
        </p:spPr>
        <p:txBody>
          <a:bodyPr wrap="square" rtlCol="0">
            <a:spAutoFit/>
          </a:bodyPr>
          <a:lstStyle/>
          <a:p>
            <a:r>
              <a:rPr lang="en-US" altLang="zh-CN" dirty="0" smtClean="0"/>
              <a:t>3</a:t>
            </a:r>
            <a:endParaRPr lang="zh-CN" altLang="en-US" dirty="0"/>
          </a:p>
        </p:txBody>
      </p:sp>
      <p:sp>
        <p:nvSpPr>
          <p:cNvPr id="34" name="文本框 33"/>
          <p:cNvSpPr txBox="1"/>
          <p:nvPr/>
        </p:nvSpPr>
        <p:spPr>
          <a:xfrm>
            <a:off x="1120833" y="3394203"/>
            <a:ext cx="278829" cy="289310"/>
          </a:xfrm>
          <a:prstGeom prst="rect">
            <a:avLst/>
          </a:prstGeom>
          <a:noFill/>
        </p:spPr>
        <p:txBody>
          <a:bodyPr wrap="square" rtlCol="0">
            <a:spAutoFit/>
          </a:bodyPr>
          <a:lstStyle/>
          <a:p>
            <a:r>
              <a:rPr lang="en-US" altLang="zh-CN" dirty="0" smtClean="0"/>
              <a:t>4</a:t>
            </a:r>
            <a:endParaRPr lang="zh-CN" altLang="en-US" dirty="0"/>
          </a:p>
        </p:txBody>
      </p:sp>
      <p:sp>
        <p:nvSpPr>
          <p:cNvPr id="35" name="文本框 34"/>
          <p:cNvSpPr txBox="1"/>
          <p:nvPr/>
        </p:nvSpPr>
        <p:spPr>
          <a:xfrm>
            <a:off x="1613550" y="3183495"/>
            <a:ext cx="278829" cy="289310"/>
          </a:xfrm>
          <a:prstGeom prst="rect">
            <a:avLst/>
          </a:prstGeom>
          <a:noFill/>
        </p:spPr>
        <p:txBody>
          <a:bodyPr wrap="square" rtlCol="0">
            <a:spAutoFit/>
          </a:bodyPr>
          <a:lstStyle/>
          <a:p>
            <a:r>
              <a:rPr lang="en-US" altLang="zh-CN" dirty="0"/>
              <a:t>5</a:t>
            </a:r>
            <a:endParaRPr lang="zh-CN" altLang="en-US" dirty="0"/>
          </a:p>
        </p:txBody>
      </p:sp>
      <p:sp>
        <p:nvSpPr>
          <p:cNvPr id="36" name="文本框 35"/>
          <p:cNvSpPr txBox="1"/>
          <p:nvPr/>
        </p:nvSpPr>
        <p:spPr>
          <a:xfrm>
            <a:off x="1460918" y="3551547"/>
            <a:ext cx="278829" cy="289310"/>
          </a:xfrm>
          <a:prstGeom prst="rect">
            <a:avLst/>
          </a:prstGeom>
          <a:noFill/>
        </p:spPr>
        <p:txBody>
          <a:bodyPr wrap="square" rtlCol="0">
            <a:spAutoFit/>
          </a:bodyPr>
          <a:lstStyle/>
          <a:p>
            <a:r>
              <a:rPr lang="en-US" altLang="zh-CN" dirty="0" smtClean="0"/>
              <a:t>6</a:t>
            </a:r>
            <a:endParaRPr lang="zh-CN" altLang="en-US" dirty="0"/>
          </a:p>
        </p:txBody>
      </p:sp>
      <p:sp>
        <p:nvSpPr>
          <p:cNvPr id="37" name="文本框 36"/>
          <p:cNvSpPr txBox="1"/>
          <p:nvPr/>
        </p:nvSpPr>
        <p:spPr>
          <a:xfrm>
            <a:off x="1920122" y="3561286"/>
            <a:ext cx="278829" cy="289310"/>
          </a:xfrm>
          <a:prstGeom prst="rect">
            <a:avLst/>
          </a:prstGeom>
          <a:noFill/>
        </p:spPr>
        <p:txBody>
          <a:bodyPr wrap="square" rtlCol="0">
            <a:spAutoFit/>
          </a:bodyPr>
          <a:lstStyle/>
          <a:p>
            <a:r>
              <a:rPr lang="en-US" altLang="zh-CN" dirty="0" smtClean="0"/>
              <a:t>7</a:t>
            </a:r>
            <a:endParaRPr lang="zh-CN" altLang="en-US" dirty="0"/>
          </a:p>
        </p:txBody>
      </p:sp>
      <p:sp>
        <p:nvSpPr>
          <p:cNvPr id="38" name="文本框 37"/>
          <p:cNvSpPr txBox="1"/>
          <p:nvPr/>
        </p:nvSpPr>
        <p:spPr>
          <a:xfrm>
            <a:off x="2324554" y="3551411"/>
            <a:ext cx="278829" cy="289310"/>
          </a:xfrm>
          <a:prstGeom prst="rect">
            <a:avLst/>
          </a:prstGeom>
          <a:noFill/>
        </p:spPr>
        <p:txBody>
          <a:bodyPr wrap="square" rtlCol="0">
            <a:spAutoFit/>
          </a:bodyPr>
          <a:lstStyle/>
          <a:p>
            <a:r>
              <a:rPr lang="en-US" altLang="zh-CN" dirty="0" smtClean="0"/>
              <a:t>8</a:t>
            </a:r>
            <a:endParaRPr lang="zh-CN" altLang="en-US" dirty="0"/>
          </a:p>
        </p:txBody>
      </p:sp>
      <p:sp>
        <p:nvSpPr>
          <p:cNvPr id="40" name="文本框 39"/>
          <p:cNvSpPr txBox="1"/>
          <p:nvPr/>
        </p:nvSpPr>
        <p:spPr>
          <a:xfrm>
            <a:off x="2884403" y="3552506"/>
            <a:ext cx="278829" cy="289310"/>
          </a:xfrm>
          <a:prstGeom prst="rect">
            <a:avLst/>
          </a:prstGeom>
          <a:noFill/>
        </p:spPr>
        <p:txBody>
          <a:bodyPr wrap="square" rtlCol="0">
            <a:spAutoFit/>
          </a:bodyPr>
          <a:lstStyle/>
          <a:p>
            <a:r>
              <a:rPr lang="en-US" altLang="zh-CN" dirty="0" smtClean="0"/>
              <a:t>9</a:t>
            </a:r>
            <a:endParaRPr lang="zh-CN" altLang="en-US" dirty="0"/>
          </a:p>
        </p:txBody>
      </p:sp>
      <p:cxnSp>
        <p:nvCxnSpPr>
          <p:cNvPr id="41" name="直接连接符 40"/>
          <p:cNvCxnSpPr/>
          <p:nvPr/>
        </p:nvCxnSpPr>
        <p:spPr bwMode="auto">
          <a:xfrm flipH="1">
            <a:off x="2050540" y="2073265"/>
            <a:ext cx="1" cy="482805"/>
          </a:xfrm>
          <a:prstGeom prst="line">
            <a:avLst/>
          </a:prstGeom>
          <a:noFill/>
          <a:ln w="25400" cap="flat" cmpd="sng" algn="ctr">
            <a:solidFill>
              <a:srgbClr val="FF0000"/>
            </a:solidFill>
            <a:prstDash val="solid"/>
            <a:round/>
            <a:headEnd type="none" w="med" len="med"/>
            <a:tailEnd type="none" w="med" len="med"/>
          </a:ln>
          <a:effectLst/>
        </p:spPr>
      </p:cxnSp>
      <p:cxnSp>
        <p:nvCxnSpPr>
          <p:cNvPr id="42" name="直接连接符 41"/>
          <p:cNvCxnSpPr/>
          <p:nvPr/>
        </p:nvCxnSpPr>
        <p:spPr bwMode="auto">
          <a:xfrm flipH="1">
            <a:off x="1589950" y="2545894"/>
            <a:ext cx="460291" cy="668859"/>
          </a:xfrm>
          <a:prstGeom prst="line">
            <a:avLst/>
          </a:prstGeom>
          <a:noFill/>
          <a:ln w="25400" cap="flat" cmpd="sng" algn="ctr">
            <a:solidFill>
              <a:srgbClr val="FF0000"/>
            </a:solidFill>
            <a:prstDash val="solid"/>
            <a:round/>
            <a:headEnd type="none" w="med" len="med"/>
            <a:tailEnd type="none" w="med" len="med"/>
          </a:ln>
          <a:effectLst/>
        </p:spPr>
      </p:cxnSp>
      <p:cxnSp>
        <p:nvCxnSpPr>
          <p:cNvPr id="45" name="直接连接符 44"/>
          <p:cNvCxnSpPr/>
          <p:nvPr/>
        </p:nvCxnSpPr>
        <p:spPr bwMode="auto">
          <a:xfrm>
            <a:off x="1583017" y="3212771"/>
            <a:ext cx="228648" cy="291292"/>
          </a:xfrm>
          <a:prstGeom prst="line">
            <a:avLst/>
          </a:prstGeom>
          <a:noFill/>
          <a:ln w="25400" cap="flat" cmpd="sng" algn="ctr">
            <a:solidFill>
              <a:srgbClr val="FF0000"/>
            </a:solidFill>
            <a:prstDash val="solid"/>
            <a:round/>
            <a:headEnd type="none" w="med" len="med"/>
            <a:tailEnd type="none" w="med" len="med"/>
          </a:ln>
          <a:effectLst/>
        </p:spPr>
      </p:cxnSp>
      <p:cxnSp>
        <p:nvCxnSpPr>
          <p:cNvPr id="48" name="直接连接符 47"/>
          <p:cNvCxnSpPr/>
          <p:nvPr/>
        </p:nvCxnSpPr>
        <p:spPr bwMode="auto">
          <a:xfrm flipH="1">
            <a:off x="1568398" y="3510540"/>
            <a:ext cx="232346" cy="337624"/>
          </a:xfrm>
          <a:prstGeom prst="line">
            <a:avLst/>
          </a:prstGeom>
          <a:noFill/>
          <a:ln w="25400" cap="flat" cmpd="sng" algn="ctr">
            <a:solidFill>
              <a:srgbClr val="FF0000"/>
            </a:solidFill>
            <a:prstDash val="solid"/>
            <a:round/>
            <a:headEnd type="none" w="med" len="med"/>
            <a:tailEnd type="none" w="med" len="med"/>
          </a:ln>
          <a:effectLst/>
        </p:spPr>
      </p:cxnSp>
      <p:sp>
        <p:nvSpPr>
          <p:cNvPr id="49" name="文本框 48"/>
          <p:cNvSpPr txBox="1"/>
          <p:nvPr/>
        </p:nvSpPr>
        <p:spPr>
          <a:xfrm>
            <a:off x="1314839" y="1467314"/>
            <a:ext cx="1483098" cy="289310"/>
          </a:xfrm>
          <a:prstGeom prst="rect">
            <a:avLst/>
          </a:prstGeom>
          <a:noFill/>
        </p:spPr>
        <p:txBody>
          <a:bodyPr wrap="none" rtlCol="0">
            <a:spAutoFit/>
          </a:bodyPr>
          <a:lstStyle/>
          <a:p>
            <a:r>
              <a:rPr lang="en-US" altLang="zh-CN" dirty="0" smtClean="0"/>
              <a:t>Record Phase</a:t>
            </a:r>
            <a:endParaRPr lang="zh-CN" altLang="en-US" dirty="0"/>
          </a:p>
        </p:txBody>
      </p:sp>
      <p:sp>
        <p:nvSpPr>
          <p:cNvPr id="50" name="文本框 49"/>
          <p:cNvSpPr txBox="1"/>
          <p:nvPr/>
        </p:nvSpPr>
        <p:spPr>
          <a:xfrm>
            <a:off x="3705470" y="1785042"/>
            <a:ext cx="628698" cy="289310"/>
          </a:xfrm>
          <a:prstGeom prst="rect">
            <a:avLst/>
          </a:prstGeom>
          <a:noFill/>
        </p:spPr>
        <p:txBody>
          <a:bodyPr wrap="none" rtlCol="0">
            <a:spAutoFit/>
          </a:bodyPr>
          <a:lstStyle/>
          <a:p>
            <a:r>
              <a:rPr lang="en-US" altLang="zh-CN" dirty="0" smtClean="0"/>
              <a:t>Logs</a:t>
            </a:r>
            <a:endParaRPr lang="zh-CN" altLang="en-US" dirty="0"/>
          </a:p>
        </p:txBody>
      </p:sp>
      <p:sp>
        <p:nvSpPr>
          <p:cNvPr id="51" name="文本框 50"/>
          <p:cNvSpPr txBox="1"/>
          <p:nvPr/>
        </p:nvSpPr>
        <p:spPr>
          <a:xfrm>
            <a:off x="3880404" y="2175305"/>
            <a:ext cx="278829" cy="313932"/>
          </a:xfrm>
          <a:prstGeom prst="rect">
            <a:avLst/>
          </a:prstGeom>
          <a:noFill/>
        </p:spPr>
        <p:txBody>
          <a:bodyPr wrap="square" rtlCol="0">
            <a:spAutoFit/>
          </a:bodyPr>
          <a:lstStyle/>
          <a:p>
            <a:r>
              <a:rPr lang="en-US" altLang="zh-CN" sz="1800" b="1" dirty="0" smtClean="0"/>
              <a:t>1</a:t>
            </a:r>
            <a:endParaRPr lang="zh-CN" altLang="en-US" sz="1800" b="1" dirty="0"/>
          </a:p>
        </p:txBody>
      </p:sp>
      <p:sp>
        <p:nvSpPr>
          <p:cNvPr id="52" name="文本框 51"/>
          <p:cNvSpPr txBox="1"/>
          <p:nvPr/>
        </p:nvSpPr>
        <p:spPr>
          <a:xfrm>
            <a:off x="3880997" y="2464715"/>
            <a:ext cx="278829" cy="313932"/>
          </a:xfrm>
          <a:prstGeom prst="rect">
            <a:avLst/>
          </a:prstGeom>
          <a:noFill/>
        </p:spPr>
        <p:txBody>
          <a:bodyPr wrap="square" rtlCol="0">
            <a:spAutoFit/>
          </a:bodyPr>
          <a:lstStyle/>
          <a:p>
            <a:r>
              <a:rPr lang="en-US" altLang="zh-CN" sz="1800" b="1" dirty="0" smtClean="0"/>
              <a:t>2</a:t>
            </a:r>
            <a:endParaRPr lang="zh-CN" altLang="en-US" sz="1800" b="1" dirty="0"/>
          </a:p>
        </p:txBody>
      </p:sp>
      <p:sp>
        <p:nvSpPr>
          <p:cNvPr id="53" name="文本框 52"/>
          <p:cNvSpPr txBox="1"/>
          <p:nvPr/>
        </p:nvSpPr>
        <p:spPr>
          <a:xfrm>
            <a:off x="3880403" y="2821032"/>
            <a:ext cx="278829" cy="313932"/>
          </a:xfrm>
          <a:prstGeom prst="rect">
            <a:avLst/>
          </a:prstGeom>
          <a:noFill/>
        </p:spPr>
        <p:txBody>
          <a:bodyPr wrap="square" rtlCol="0">
            <a:spAutoFit/>
          </a:bodyPr>
          <a:lstStyle/>
          <a:p>
            <a:r>
              <a:rPr lang="en-US" altLang="zh-CN" sz="1800" b="1" dirty="0"/>
              <a:t>5</a:t>
            </a:r>
            <a:endParaRPr lang="zh-CN" altLang="en-US" sz="1800" b="1" dirty="0"/>
          </a:p>
        </p:txBody>
      </p:sp>
      <p:sp>
        <p:nvSpPr>
          <p:cNvPr id="54" name="文本框 53"/>
          <p:cNvSpPr txBox="1"/>
          <p:nvPr/>
        </p:nvSpPr>
        <p:spPr>
          <a:xfrm>
            <a:off x="3877861" y="3165541"/>
            <a:ext cx="278829" cy="313932"/>
          </a:xfrm>
          <a:prstGeom prst="rect">
            <a:avLst/>
          </a:prstGeom>
          <a:noFill/>
        </p:spPr>
        <p:txBody>
          <a:bodyPr wrap="square" rtlCol="0">
            <a:spAutoFit/>
          </a:bodyPr>
          <a:lstStyle/>
          <a:p>
            <a:r>
              <a:rPr lang="en-US" altLang="zh-CN" sz="1800" b="1" dirty="0" smtClean="0"/>
              <a:t>6</a:t>
            </a:r>
            <a:endParaRPr lang="zh-CN" altLang="en-US" sz="1800" b="1" dirty="0"/>
          </a:p>
        </p:txBody>
      </p:sp>
      <p:cxnSp>
        <p:nvCxnSpPr>
          <p:cNvPr id="55" name="直接连接符 54"/>
          <p:cNvCxnSpPr/>
          <p:nvPr/>
        </p:nvCxnSpPr>
        <p:spPr bwMode="auto">
          <a:xfrm flipH="1">
            <a:off x="6072428" y="2536850"/>
            <a:ext cx="900334" cy="1308295"/>
          </a:xfrm>
          <a:prstGeom prst="line">
            <a:avLst/>
          </a:prstGeom>
          <a:noFill/>
          <a:ln w="25400" cap="flat" cmpd="sng" algn="ctr">
            <a:solidFill>
              <a:schemeClr val="tx1"/>
            </a:solidFill>
            <a:prstDash val="solid"/>
            <a:round/>
            <a:headEnd type="none" w="med" len="med"/>
            <a:tailEnd type="none" w="med" len="med"/>
          </a:ln>
          <a:effectLst/>
        </p:spPr>
      </p:cxnSp>
      <p:cxnSp>
        <p:nvCxnSpPr>
          <p:cNvPr id="56" name="直接连接符 55"/>
          <p:cNvCxnSpPr/>
          <p:nvPr/>
        </p:nvCxnSpPr>
        <p:spPr bwMode="auto">
          <a:xfrm>
            <a:off x="6972761" y="2536850"/>
            <a:ext cx="1026941" cy="1308295"/>
          </a:xfrm>
          <a:prstGeom prst="line">
            <a:avLst/>
          </a:prstGeom>
          <a:noFill/>
          <a:ln w="25400" cap="flat" cmpd="sng" algn="ctr">
            <a:solidFill>
              <a:schemeClr val="tx1"/>
            </a:solidFill>
            <a:prstDash val="solid"/>
            <a:round/>
            <a:headEnd type="none" w="med" len="med"/>
            <a:tailEnd type="none" w="med" len="med"/>
          </a:ln>
          <a:effectLst/>
        </p:spPr>
      </p:cxnSp>
      <p:cxnSp>
        <p:nvCxnSpPr>
          <p:cNvPr id="57" name="直接连接符 56"/>
          <p:cNvCxnSpPr/>
          <p:nvPr/>
        </p:nvCxnSpPr>
        <p:spPr bwMode="auto">
          <a:xfrm>
            <a:off x="6506180" y="3209753"/>
            <a:ext cx="498748" cy="635392"/>
          </a:xfrm>
          <a:prstGeom prst="line">
            <a:avLst/>
          </a:prstGeom>
          <a:noFill/>
          <a:ln w="25400" cap="flat" cmpd="sng" algn="ctr">
            <a:solidFill>
              <a:schemeClr val="tx1"/>
            </a:solidFill>
            <a:prstDash val="solid"/>
            <a:round/>
            <a:headEnd type="none" w="med" len="med"/>
            <a:tailEnd type="none" w="med" len="med"/>
          </a:ln>
          <a:effectLst/>
        </p:spPr>
      </p:cxnSp>
      <p:cxnSp>
        <p:nvCxnSpPr>
          <p:cNvPr id="58" name="直接连接符 57"/>
          <p:cNvCxnSpPr/>
          <p:nvPr/>
        </p:nvCxnSpPr>
        <p:spPr bwMode="auto">
          <a:xfrm flipH="1">
            <a:off x="6491562" y="3507521"/>
            <a:ext cx="232346" cy="337624"/>
          </a:xfrm>
          <a:prstGeom prst="line">
            <a:avLst/>
          </a:prstGeom>
          <a:noFill/>
          <a:ln w="25400" cap="flat" cmpd="sng" algn="ctr">
            <a:solidFill>
              <a:schemeClr val="tx1"/>
            </a:solidFill>
            <a:prstDash val="solid"/>
            <a:round/>
            <a:headEnd type="none" w="med" len="med"/>
            <a:tailEnd type="none" w="med" len="med"/>
          </a:ln>
          <a:effectLst/>
        </p:spPr>
      </p:cxnSp>
      <p:cxnSp>
        <p:nvCxnSpPr>
          <p:cNvPr id="59" name="直接连接符 58"/>
          <p:cNvCxnSpPr/>
          <p:nvPr/>
        </p:nvCxnSpPr>
        <p:spPr bwMode="auto">
          <a:xfrm flipH="1">
            <a:off x="7352991" y="3409870"/>
            <a:ext cx="314526" cy="457044"/>
          </a:xfrm>
          <a:prstGeom prst="line">
            <a:avLst/>
          </a:prstGeom>
          <a:noFill/>
          <a:ln w="25400" cap="flat" cmpd="sng" algn="ctr">
            <a:solidFill>
              <a:schemeClr val="tx1"/>
            </a:solidFill>
            <a:prstDash val="solid"/>
            <a:round/>
            <a:headEnd type="none" w="med" len="med"/>
            <a:tailEnd type="none" w="med" len="med"/>
          </a:ln>
          <a:effectLst/>
        </p:spPr>
      </p:cxnSp>
      <p:cxnSp>
        <p:nvCxnSpPr>
          <p:cNvPr id="60" name="直接连接符 59"/>
          <p:cNvCxnSpPr/>
          <p:nvPr/>
        </p:nvCxnSpPr>
        <p:spPr bwMode="auto">
          <a:xfrm flipH="1">
            <a:off x="6972760" y="2067958"/>
            <a:ext cx="1" cy="482805"/>
          </a:xfrm>
          <a:prstGeom prst="line">
            <a:avLst/>
          </a:prstGeom>
          <a:noFill/>
          <a:ln w="25400" cap="flat" cmpd="sng" algn="ctr">
            <a:solidFill>
              <a:schemeClr val="tx1"/>
            </a:solidFill>
            <a:prstDash val="solid"/>
            <a:round/>
            <a:headEnd type="none" w="med" len="med"/>
            <a:tailEnd type="none" w="med" len="med"/>
          </a:ln>
          <a:effectLst/>
        </p:spPr>
      </p:cxnSp>
      <p:sp>
        <p:nvSpPr>
          <p:cNvPr id="61" name="文本框 60"/>
          <p:cNvSpPr txBox="1"/>
          <p:nvPr/>
        </p:nvSpPr>
        <p:spPr>
          <a:xfrm>
            <a:off x="6693926" y="2204826"/>
            <a:ext cx="278829" cy="289310"/>
          </a:xfrm>
          <a:prstGeom prst="rect">
            <a:avLst/>
          </a:prstGeom>
          <a:noFill/>
        </p:spPr>
        <p:txBody>
          <a:bodyPr wrap="square" rtlCol="0">
            <a:spAutoFit/>
          </a:bodyPr>
          <a:lstStyle/>
          <a:p>
            <a:r>
              <a:rPr lang="en-US" altLang="zh-CN" dirty="0" smtClean="0"/>
              <a:t>1</a:t>
            </a:r>
            <a:endParaRPr lang="zh-CN" altLang="en-US" dirty="0"/>
          </a:p>
        </p:txBody>
      </p:sp>
      <p:sp>
        <p:nvSpPr>
          <p:cNvPr id="62" name="文本框 61"/>
          <p:cNvSpPr txBox="1"/>
          <p:nvPr/>
        </p:nvSpPr>
        <p:spPr>
          <a:xfrm>
            <a:off x="6491556" y="2726118"/>
            <a:ext cx="278829" cy="289310"/>
          </a:xfrm>
          <a:prstGeom prst="rect">
            <a:avLst/>
          </a:prstGeom>
          <a:noFill/>
        </p:spPr>
        <p:txBody>
          <a:bodyPr wrap="square" rtlCol="0">
            <a:spAutoFit/>
          </a:bodyPr>
          <a:lstStyle/>
          <a:p>
            <a:r>
              <a:rPr lang="en-US" altLang="zh-CN" dirty="0" smtClean="0"/>
              <a:t>2</a:t>
            </a:r>
            <a:endParaRPr lang="zh-CN" altLang="en-US" dirty="0"/>
          </a:p>
        </p:txBody>
      </p:sp>
      <p:sp>
        <p:nvSpPr>
          <p:cNvPr id="63" name="文本框 62"/>
          <p:cNvSpPr txBox="1"/>
          <p:nvPr/>
        </p:nvSpPr>
        <p:spPr>
          <a:xfrm>
            <a:off x="7198083" y="2732797"/>
            <a:ext cx="278829" cy="289310"/>
          </a:xfrm>
          <a:prstGeom prst="rect">
            <a:avLst/>
          </a:prstGeom>
          <a:noFill/>
        </p:spPr>
        <p:txBody>
          <a:bodyPr wrap="square" rtlCol="0">
            <a:spAutoFit/>
          </a:bodyPr>
          <a:lstStyle/>
          <a:p>
            <a:r>
              <a:rPr lang="en-US" altLang="zh-CN" dirty="0" smtClean="0"/>
              <a:t>3</a:t>
            </a:r>
            <a:endParaRPr lang="zh-CN" altLang="en-US" dirty="0"/>
          </a:p>
        </p:txBody>
      </p:sp>
      <p:sp>
        <p:nvSpPr>
          <p:cNvPr id="64" name="文本框 63"/>
          <p:cNvSpPr txBox="1"/>
          <p:nvPr/>
        </p:nvSpPr>
        <p:spPr>
          <a:xfrm>
            <a:off x="6042015" y="3389203"/>
            <a:ext cx="278829" cy="289310"/>
          </a:xfrm>
          <a:prstGeom prst="rect">
            <a:avLst/>
          </a:prstGeom>
          <a:noFill/>
        </p:spPr>
        <p:txBody>
          <a:bodyPr wrap="square" rtlCol="0">
            <a:spAutoFit/>
          </a:bodyPr>
          <a:lstStyle/>
          <a:p>
            <a:r>
              <a:rPr lang="en-US" altLang="zh-CN" dirty="0" smtClean="0"/>
              <a:t>4</a:t>
            </a:r>
            <a:endParaRPr lang="zh-CN" altLang="en-US" dirty="0"/>
          </a:p>
        </p:txBody>
      </p:sp>
      <p:sp>
        <p:nvSpPr>
          <p:cNvPr id="65" name="文本框 64"/>
          <p:cNvSpPr txBox="1"/>
          <p:nvPr/>
        </p:nvSpPr>
        <p:spPr>
          <a:xfrm>
            <a:off x="6534732" y="3178495"/>
            <a:ext cx="278829" cy="289310"/>
          </a:xfrm>
          <a:prstGeom prst="rect">
            <a:avLst/>
          </a:prstGeom>
          <a:noFill/>
        </p:spPr>
        <p:txBody>
          <a:bodyPr wrap="square" rtlCol="0">
            <a:spAutoFit/>
          </a:bodyPr>
          <a:lstStyle/>
          <a:p>
            <a:r>
              <a:rPr lang="en-US" altLang="zh-CN" dirty="0"/>
              <a:t>5</a:t>
            </a:r>
            <a:endParaRPr lang="zh-CN" altLang="en-US" dirty="0"/>
          </a:p>
        </p:txBody>
      </p:sp>
      <p:sp>
        <p:nvSpPr>
          <p:cNvPr id="66" name="文本框 65"/>
          <p:cNvSpPr txBox="1"/>
          <p:nvPr/>
        </p:nvSpPr>
        <p:spPr>
          <a:xfrm>
            <a:off x="6382100" y="3546547"/>
            <a:ext cx="278829" cy="289310"/>
          </a:xfrm>
          <a:prstGeom prst="rect">
            <a:avLst/>
          </a:prstGeom>
          <a:noFill/>
        </p:spPr>
        <p:txBody>
          <a:bodyPr wrap="square" rtlCol="0">
            <a:spAutoFit/>
          </a:bodyPr>
          <a:lstStyle/>
          <a:p>
            <a:r>
              <a:rPr lang="en-US" altLang="zh-CN" dirty="0" smtClean="0"/>
              <a:t>6</a:t>
            </a:r>
            <a:endParaRPr lang="zh-CN" altLang="en-US" dirty="0"/>
          </a:p>
        </p:txBody>
      </p:sp>
      <p:sp>
        <p:nvSpPr>
          <p:cNvPr id="67" name="文本框 66"/>
          <p:cNvSpPr txBox="1"/>
          <p:nvPr/>
        </p:nvSpPr>
        <p:spPr>
          <a:xfrm>
            <a:off x="6841304" y="3556286"/>
            <a:ext cx="278829" cy="289310"/>
          </a:xfrm>
          <a:prstGeom prst="rect">
            <a:avLst/>
          </a:prstGeom>
          <a:noFill/>
        </p:spPr>
        <p:txBody>
          <a:bodyPr wrap="square" rtlCol="0">
            <a:spAutoFit/>
          </a:bodyPr>
          <a:lstStyle/>
          <a:p>
            <a:r>
              <a:rPr lang="en-US" altLang="zh-CN" dirty="0" smtClean="0"/>
              <a:t>7</a:t>
            </a:r>
            <a:endParaRPr lang="zh-CN" altLang="en-US" dirty="0"/>
          </a:p>
        </p:txBody>
      </p:sp>
      <p:sp>
        <p:nvSpPr>
          <p:cNvPr id="68" name="文本框 67"/>
          <p:cNvSpPr txBox="1"/>
          <p:nvPr/>
        </p:nvSpPr>
        <p:spPr>
          <a:xfrm>
            <a:off x="7245736" y="3546411"/>
            <a:ext cx="278829" cy="289310"/>
          </a:xfrm>
          <a:prstGeom prst="rect">
            <a:avLst/>
          </a:prstGeom>
          <a:noFill/>
        </p:spPr>
        <p:txBody>
          <a:bodyPr wrap="square" rtlCol="0">
            <a:spAutoFit/>
          </a:bodyPr>
          <a:lstStyle/>
          <a:p>
            <a:r>
              <a:rPr lang="en-US" altLang="zh-CN" dirty="0" smtClean="0"/>
              <a:t>8</a:t>
            </a:r>
            <a:endParaRPr lang="zh-CN" altLang="en-US" dirty="0"/>
          </a:p>
        </p:txBody>
      </p:sp>
      <p:sp>
        <p:nvSpPr>
          <p:cNvPr id="69" name="文本框 68"/>
          <p:cNvSpPr txBox="1"/>
          <p:nvPr/>
        </p:nvSpPr>
        <p:spPr>
          <a:xfrm>
            <a:off x="7805585" y="3547506"/>
            <a:ext cx="278829" cy="289310"/>
          </a:xfrm>
          <a:prstGeom prst="rect">
            <a:avLst/>
          </a:prstGeom>
          <a:noFill/>
        </p:spPr>
        <p:txBody>
          <a:bodyPr wrap="square" rtlCol="0">
            <a:spAutoFit/>
          </a:bodyPr>
          <a:lstStyle/>
          <a:p>
            <a:r>
              <a:rPr lang="en-US" altLang="zh-CN" dirty="0" smtClean="0"/>
              <a:t>9</a:t>
            </a:r>
            <a:endParaRPr lang="zh-CN" altLang="en-US" dirty="0"/>
          </a:p>
        </p:txBody>
      </p:sp>
      <p:cxnSp>
        <p:nvCxnSpPr>
          <p:cNvPr id="70" name="直接连接符 69"/>
          <p:cNvCxnSpPr/>
          <p:nvPr/>
        </p:nvCxnSpPr>
        <p:spPr bwMode="auto">
          <a:xfrm flipH="1">
            <a:off x="6971722" y="2068265"/>
            <a:ext cx="1" cy="482805"/>
          </a:xfrm>
          <a:prstGeom prst="line">
            <a:avLst/>
          </a:prstGeom>
          <a:noFill/>
          <a:ln w="25400" cap="flat" cmpd="sng" algn="ctr">
            <a:solidFill>
              <a:srgbClr val="FF0000"/>
            </a:solidFill>
            <a:prstDash val="solid"/>
            <a:round/>
            <a:headEnd type="none" w="med" len="med"/>
            <a:tailEnd type="none" w="med" len="med"/>
          </a:ln>
          <a:effectLst/>
        </p:spPr>
      </p:cxnSp>
      <p:cxnSp>
        <p:nvCxnSpPr>
          <p:cNvPr id="71" name="直接连接符 70"/>
          <p:cNvCxnSpPr/>
          <p:nvPr/>
        </p:nvCxnSpPr>
        <p:spPr bwMode="auto">
          <a:xfrm flipH="1">
            <a:off x="6511132" y="2540894"/>
            <a:ext cx="460291" cy="668859"/>
          </a:xfrm>
          <a:prstGeom prst="line">
            <a:avLst/>
          </a:prstGeom>
          <a:noFill/>
          <a:ln w="25400" cap="flat" cmpd="sng" algn="ctr">
            <a:solidFill>
              <a:srgbClr val="FF0000"/>
            </a:solidFill>
            <a:prstDash val="solid"/>
            <a:round/>
            <a:headEnd type="none" w="med" len="med"/>
            <a:tailEnd type="none" w="med" len="med"/>
          </a:ln>
          <a:effectLst/>
        </p:spPr>
      </p:cxnSp>
      <p:cxnSp>
        <p:nvCxnSpPr>
          <p:cNvPr id="72" name="直接连接符 71"/>
          <p:cNvCxnSpPr/>
          <p:nvPr/>
        </p:nvCxnSpPr>
        <p:spPr bwMode="auto">
          <a:xfrm>
            <a:off x="6504199" y="3207771"/>
            <a:ext cx="228648" cy="291292"/>
          </a:xfrm>
          <a:prstGeom prst="line">
            <a:avLst/>
          </a:prstGeom>
          <a:noFill/>
          <a:ln w="25400" cap="flat" cmpd="sng" algn="ctr">
            <a:solidFill>
              <a:srgbClr val="FF0000"/>
            </a:solidFill>
            <a:prstDash val="solid"/>
            <a:round/>
            <a:headEnd type="none" w="med" len="med"/>
            <a:tailEnd type="none" w="med" len="med"/>
          </a:ln>
          <a:effectLst/>
        </p:spPr>
      </p:cxnSp>
      <p:cxnSp>
        <p:nvCxnSpPr>
          <p:cNvPr id="73" name="直接连接符 72"/>
          <p:cNvCxnSpPr/>
          <p:nvPr/>
        </p:nvCxnSpPr>
        <p:spPr bwMode="auto">
          <a:xfrm flipH="1">
            <a:off x="6489580" y="3505540"/>
            <a:ext cx="232346" cy="337624"/>
          </a:xfrm>
          <a:prstGeom prst="line">
            <a:avLst/>
          </a:prstGeom>
          <a:noFill/>
          <a:ln w="25400" cap="flat" cmpd="sng" algn="ctr">
            <a:solidFill>
              <a:srgbClr val="FF0000"/>
            </a:solidFill>
            <a:prstDash val="solid"/>
            <a:round/>
            <a:headEnd type="none" w="med" len="med"/>
            <a:tailEnd type="none" w="med" len="med"/>
          </a:ln>
          <a:effectLst/>
        </p:spPr>
      </p:cxnSp>
      <p:sp>
        <p:nvSpPr>
          <p:cNvPr id="74" name="文本框 73"/>
          <p:cNvSpPr txBox="1"/>
          <p:nvPr/>
        </p:nvSpPr>
        <p:spPr>
          <a:xfrm>
            <a:off x="6236021" y="1462314"/>
            <a:ext cx="1459054" cy="289310"/>
          </a:xfrm>
          <a:prstGeom prst="rect">
            <a:avLst/>
          </a:prstGeom>
          <a:noFill/>
        </p:spPr>
        <p:txBody>
          <a:bodyPr wrap="none" rtlCol="0">
            <a:spAutoFit/>
          </a:bodyPr>
          <a:lstStyle/>
          <a:p>
            <a:r>
              <a:rPr lang="en-US" altLang="zh-CN" dirty="0" smtClean="0"/>
              <a:t>Replay Phase</a:t>
            </a:r>
            <a:endParaRPr lang="zh-CN" altLang="en-US" dirty="0"/>
          </a:p>
        </p:txBody>
      </p:sp>
      <p:sp>
        <p:nvSpPr>
          <p:cNvPr id="76" name="右箭头 75"/>
          <p:cNvSpPr/>
          <p:nvPr/>
        </p:nvSpPr>
        <p:spPr bwMode="auto">
          <a:xfrm>
            <a:off x="5010382" y="2706830"/>
            <a:ext cx="1244208" cy="504967"/>
          </a:xfrm>
          <a:prstGeom prst="rightArrow">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77" name="内容占位符 2"/>
          <p:cNvSpPr txBox="1">
            <a:spLocks/>
          </p:cNvSpPr>
          <p:nvPr/>
        </p:nvSpPr>
        <p:spPr bwMode="auto">
          <a:xfrm>
            <a:off x="293624" y="3998924"/>
            <a:ext cx="8557768" cy="2390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itchFamily="34" charset="0"/>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itchFamily="34" charset="0"/>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itchFamily="34" charset="0"/>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itchFamily="34" charset="0"/>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a:lnSpc>
                <a:spcPct val="100000"/>
              </a:lnSpc>
            </a:pPr>
            <a:r>
              <a:rPr lang="en-US" altLang="zh-CN" kern="0" dirty="0" smtClean="0"/>
              <a:t>Record all shared memory accesses:</a:t>
            </a:r>
          </a:p>
          <a:p>
            <a:pPr lvl="1">
              <a:lnSpc>
                <a:spcPct val="100000"/>
              </a:lnSpc>
            </a:pPr>
            <a:r>
              <a:rPr lang="en-US" altLang="zh-CN" kern="0" dirty="0" smtClean="0"/>
              <a:t>huge performance penalty</a:t>
            </a:r>
          </a:p>
          <a:p>
            <a:pPr lvl="1">
              <a:lnSpc>
                <a:spcPct val="100000"/>
              </a:lnSpc>
            </a:pPr>
            <a:r>
              <a:rPr lang="en-US" altLang="zh-CN" kern="0" dirty="0" smtClean="0"/>
              <a:t>10X ~ 100X</a:t>
            </a:r>
          </a:p>
          <a:p>
            <a:pPr lvl="1">
              <a:lnSpc>
                <a:spcPct val="100000"/>
              </a:lnSpc>
            </a:pPr>
            <a:endParaRPr lang="en-US" altLang="zh-CN" kern="0" dirty="0" smtClean="0"/>
          </a:p>
          <a:p>
            <a:r>
              <a:rPr lang="en-US" altLang="zh-CN" dirty="0"/>
              <a:t>Tradeoff between</a:t>
            </a:r>
            <a:r>
              <a:rPr lang="en-US" altLang="zh-CN" dirty="0" smtClean="0"/>
              <a:t>:</a:t>
            </a:r>
          </a:p>
          <a:p>
            <a:pPr lvl="1"/>
            <a:r>
              <a:rPr lang="en-US" altLang="zh-CN" dirty="0" smtClean="0"/>
              <a:t>Online </a:t>
            </a:r>
            <a:r>
              <a:rPr lang="en-US" altLang="zh-CN" dirty="0"/>
              <a:t>recording </a:t>
            </a:r>
            <a:r>
              <a:rPr lang="en-US" altLang="zh-CN" dirty="0" smtClean="0"/>
              <a:t>overhead &amp; Offline </a:t>
            </a:r>
            <a:r>
              <a:rPr lang="en-US" altLang="zh-CN" dirty="0"/>
              <a:t>analysis overhead</a:t>
            </a:r>
          </a:p>
          <a:p>
            <a:pPr>
              <a:lnSpc>
                <a:spcPct val="100000"/>
              </a:lnSpc>
            </a:pPr>
            <a:endParaRPr lang="zh-CN" altLang="en-US" kern="0" dirty="0"/>
          </a:p>
        </p:txBody>
      </p:sp>
    </p:spTree>
    <p:extLst>
      <p:ext uri="{BB962C8B-B14F-4D97-AF65-F5344CB8AC3E}">
        <p14:creationId xmlns:p14="http://schemas.microsoft.com/office/powerpoint/2010/main" val="104310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6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childTnLst>
                                </p:cTn>
                              </p:par>
                            </p:childTnLst>
                          </p:cTn>
                        </p:par>
                        <p:par>
                          <p:cTn id="104" fill="hold">
                            <p:stCondLst>
                              <p:cond delay="0"/>
                            </p:stCondLst>
                            <p:childTnLst>
                              <p:par>
                                <p:cTn id="105" presetID="1" presetClass="entr" presetSubtype="0" fill="hold" nodeType="after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nodeType="after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nodeType="afterEffect">
                                  <p:stCondLst>
                                    <p:cond delay="0"/>
                                  </p:stCondLst>
                                  <p:childTnLst>
                                    <p:set>
                                      <p:cBhvr>
                                        <p:cTn id="112" dur="1" fill="hold">
                                          <p:stCondLst>
                                            <p:cond delay="0"/>
                                          </p:stCondLst>
                                        </p:cTn>
                                        <p:tgtEl>
                                          <p:spTgt spid="72"/>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nodeType="afterEffect">
                                  <p:stCondLst>
                                    <p:cond delay="0"/>
                                  </p:stCondLst>
                                  <p:childTnLst>
                                    <p:set>
                                      <p:cBhvr>
                                        <p:cTn id="115" dur="1" fill="hold">
                                          <p:stCondLst>
                                            <p:cond delay="0"/>
                                          </p:stCondLst>
                                        </p:cTn>
                                        <p:tgtEl>
                                          <p:spTgt spid="7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77">
                                            <p:txEl>
                                              <p:pRg st="0" end="0"/>
                                            </p:txEl>
                                          </p:spTgt>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7">
                                            <p:txEl>
                                              <p:pRg st="1" end="1"/>
                                            </p:txEl>
                                          </p:spTgt>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77">
                                            <p:txEl>
                                              <p:pRg st="4" end="4"/>
                                            </p:txEl>
                                          </p:spTgt>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40" grpId="0"/>
      <p:bldP spid="49" grpId="0"/>
      <p:bldP spid="50" grpId="0"/>
      <p:bldP spid="51" grpId="0"/>
      <p:bldP spid="52" grpId="0"/>
      <p:bldP spid="53" grpId="0"/>
      <p:bldP spid="54" grpId="0"/>
      <p:bldP spid="61" grpId="0"/>
      <p:bldP spid="62" grpId="0"/>
      <p:bldP spid="63" grpId="0"/>
      <p:bldP spid="64" grpId="0"/>
      <p:bldP spid="65" grpId="0"/>
      <p:bldP spid="66" grpId="0"/>
      <p:bldP spid="67" grpId="0"/>
      <p:bldP spid="68" grpId="0"/>
      <p:bldP spid="69" grpId="0"/>
      <p:bldP spid="74" grpId="0"/>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Two representative systems:</a:t>
            </a:r>
          </a:p>
          <a:p>
            <a:pPr lvl="1"/>
            <a:r>
              <a:rPr lang="en-US" altLang="zh-CN" dirty="0" smtClean="0"/>
              <a:t>PRES [Park et al, 2009]</a:t>
            </a:r>
          </a:p>
          <a:p>
            <a:pPr lvl="2"/>
            <a:r>
              <a:rPr lang="en-US" altLang="zh-CN" dirty="0"/>
              <a:t>records global orders of some </a:t>
            </a:r>
            <a:r>
              <a:rPr lang="en-US" altLang="zh-CN" dirty="0" smtClean="0"/>
              <a:t>events: </a:t>
            </a:r>
          </a:p>
          <a:p>
            <a:pPr lvl="3"/>
            <a:r>
              <a:rPr lang="en-US" altLang="zh-CN" dirty="0" smtClean="0"/>
              <a:t>sync,  syscall, function, basic block, memory instruction</a:t>
            </a:r>
          </a:p>
          <a:p>
            <a:pPr lvl="2"/>
            <a:r>
              <a:rPr lang="en-US" altLang="zh-CN" dirty="0" smtClean="0"/>
              <a:t>searches buggy </a:t>
            </a:r>
            <a:r>
              <a:rPr lang="en-US" altLang="zh-CN" dirty="0"/>
              <a:t>interleaving </a:t>
            </a:r>
            <a:r>
              <a:rPr lang="en-US" altLang="zh-CN" dirty="0" smtClean="0"/>
              <a:t>by </a:t>
            </a:r>
            <a:r>
              <a:rPr lang="en-US" altLang="zh-CN" dirty="0"/>
              <a:t>guided exploration</a:t>
            </a:r>
          </a:p>
          <a:p>
            <a:pPr lvl="2"/>
            <a:r>
              <a:rPr lang="en-US" altLang="zh-CN" dirty="0"/>
              <a:t>reproduce bugs in 10 tries with 10%~779% slowdown </a:t>
            </a:r>
          </a:p>
          <a:p>
            <a:pPr lvl="3"/>
            <a:r>
              <a:rPr lang="en-US" altLang="zh-CN" dirty="0"/>
              <a:t>at function-call level</a:t>
            </a:r>
          </a:p>
          <a:p>
            <a:pPr lvl="2"/>
            <a:endParaRPr lang="en-US" altLang="zh-CN" dirty="0" smtClean="0"/>
          </a:p>
          <a:p>
            <a:pPr lvl="1"/>
            <a:r>
              <a:rPr lang="en-US" altLang="zh-CN" dirty="0" smtClean="0"/>
              <a:t>CLAP [Huang et al, 2013]</a:t>
            </a:r>
          </a:p>
          <a:p>
            <a:pPr lvl="2"/>
            <a:r>
              <a:rPr lang="en-US" altLang="zh-CN" dirty="0"/>
              <a:t>each thread </a:t>
            </a:r>
            <a:r>
              <a:rPr lang="en-US" altLang="zh-CN" dirty="0" smtClean="0"/>
              <a:t>records </a:t>
            </a:r>
            <a:r>
              <a:rPr lang="en-US" altLang="zh-CN" dirty="0"/>
              <a:t>private </a:t>
            </a:r>
            <a:r>
              <a:rPr lang="en-US" altLang="zh-CN" dirty="0" smtClean="0"/>
              <a:t>data ( slowdown </a:t>
            </a:r>
            <a:r>
              <a:rPr lang="en-US" altLang="zh-CN" dirty="0"/>
              <a:t>9% ~ 294</a:t>
            </a:r>
            <a:r>
              <a:rPr lang="en-US" altLang="zh-CN" dirty="0" smtClean="0"/>
              <a:t>% )</a:t>
            </a:r>
            <a:endParaRPr lang="en-US" altLang="zh-CN" dirty="0"/>
          </a:p>
          <a:p>
            <a:pPr lvl="2"/>
            <a:r>
              <a:rPr lang="en-US" altLang="zh-CN" dirty="0"/>
              <a:t>offline analysis: </a:t>
            </a:r>
            <a:r>
              <a:rPr lang="en-US" altLang="zh-CN" dirty="0" smtClean="0"/>
              <a:t> </a:t>
            </a:r>
          </a:p>
          <a:p>
            <a:pPr lvl="3"/>
            <a:r>
              <a:rPr lang="en-US" altLang="zh-CN" dirty="0" smtClean="0"/>
              <a:t>symbolic execution</a:t>
            </a:r>
          </a:p>
          <a:p>
            <a:pPr lvl="3"/>
            <a:r>
              <a:rPr lang="en-US" altLang="zh-CN" dirty="0" smtClean="0"/>
              <a:t>SMT </a:t>
            </a:r>
            <a:r>
              <a:rPr lang="en-US" altLang="zh-CN" dirty="0"/>
              <a:t>solver</a:t>
            </a:r>
            <a:endParaRPr lang="zh-CN" altLang="en-US" dirty="0"/>
          </a:p>
          <a:p>
            <a:pPr lvl="1"/>
            <a:endParaRPr lang="zh-CN" altLang="en-US" dirty="0"/>
          </a:p>
        </p:txBody>
      </p:sp>
      <p:sp>
        <p:nvSpPr>
          <p:cNvPr id="4" name="云形标注 3"/>
          <p:cNvSpPr/>
          <p:nvPr/>
        </p:nvSpPr>
        <p:spPr bwMode="auto">
          <a:xfrm>
            <a:off x="4726026" y="2442582"/>
            <a:ext cx="3684895" cy="1540830"/>
          </a:xfrm>
          <a:prstGeom prst="cloudCallout">
            <a:avLst>
              <a:gd name="adj1" fmla="val -73992"/>
              <a:gd name="adj2" fmla="val -68039"/>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indent="-342900" algn="ctr"/>
            <a:r>
              <a:rPr lang="en-US" altLang="zh-CN" dirty="0" smtClean="0"/>
              <a:t>need synchronization operations</a:t>
            </a:r>
            <a:endParaRPr lang="en-US" altLang="zh-CN" dirty="0"/>
          </a:p>
          <a:p>
            <a:pPr marL="342900" indent="-342900" algn="ctr"/>
            <a:endParaRPr lang="en-US" altLang="zh-CN" dirty="0"/>
          </a:p>
          <a:p>
            <a:pPr marL="342900" indent="-342900" algn="ctr"/>
            <a:r>
              <a:rPr lang="en-US" altLang="zh-CN" dirty="0" smtClean="0"/>
              <a:t>majority </a:t>
            </a:r>
            <a:r>
              <a:rPr lang="en-US" altLang="zh-CN" dirty="0"/>
              <a:t>of runtime slowdown</a:t>
            </a:r>
            <a:endParaRPr lang="zh-CN" altLang="en-US" dirty="0"/>
          </a:p>
        </p:txBody>
      </p:sp>
      <p:sp>
        <p:nvSpPr>
          <p:cNvPr id="5" name="椭圆 4"/>
          <p:cNvSpPr/>
          <p:nvPr/>
        </p:nvSpPr>
        <p:spPr bwMode="auto">
          <a:xfrm>
            <a:off x="2168045" y="1776930"/>
            <a:ext cx="1774209" cy="532263"/>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6" name="椭圆 5"/>
          <p:cNvSpPr/>
          <p:nvPr/>
        </p:nvSpPr>
        <p:spPr bwMode="auto">
          <a:xfrm>
            <a:off x="1750076" y="5264896"/>
            <a:ext cx="1774209" cy="532263"/>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zh-CN" alt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云形标注 6"/>
          <p:cNvSpPr/>
          <p:nvPr/>
        </p:nvSpPr>
        <p:spPr bwMode="auto">
          <a:xfrm>
            <a:off x="4041426" y="4817660"/>
            <a:ext cx="2100067" cy="1426736"/>
          </a:xfrm>
          <a:prstGeom prst="cloudCallout">
            <a:avLst>
              <a:gd name="adj1" fmla="val -71912"/>
              <a:gd name="adj2" fmla="val 3647"/>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indent="-342900" algn="ctr"/>
            <a:r>
              <a:rPr lang="en-US" altLang="zh-CN" dirty="0"/>
              <a:t>NP-hard</a:t>
            </a:r>
          </a:p>
          <a:p>
            <a:pPr marL="342900" indent="-342900" algn="ctr"/>
            <a:endParaRPr lang="en-US" altLang="zh-CN" dirty="0"/>
          </a:p>
          <a:p>
            <a:pPr marL="342900" indent="-342900" algn="ctr"/>
            <a:r>
              <a:rPr lang="en-US" altLang="zh-CN" dirty="0"/>
              <a:t>hard to scale</a:t>
            </a:r>
            <a:endParaRPr lang="zh-CN" altLang="en-US" dirty="0"/>
          </a:p>
        </p:txBody>
      </p:sp>
    </p:spTree>
    <p:extLst>
      <p:ext uri="{BB962C8B-B14F-4D97-AF65-F5344CB8AC3E}">
        <p14:creationId xmlns:p14="http://schemas.microsoft.com/office/powerpoint/2010/main" val="1905651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Caps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defRPr kumimoji="0"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47258</TotalTime>
  <Words>4999</Words>
  <Application>Microsoft Office PowerPoint</Application>
  <PresentationFormat>全屏显示(4:3)</PresentationFormat>
  <Paragraphs>1024</Paragraphs>
  <Slides>48</Slides>
  <Notes>35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굴림</vt:lpstr>
      <vt:lpstr>맑은 고딕</vt:lpstr>
      <vt:lpstr>华文隶书</vt:lpstr>
      <vt:lpstr>宋体</vt:lpstr>
      <vt:lpstr>Arial</vt:lpstr>
      <vt:lpstr>Calibri</vt:lpstr>
      <vt:lpstr>Cambria Math</vt:lpstr>
      <vt:lpstr>Times</vt:lpstr>
      <vt:lpstr>Times New Roman</vt:lpstr>
      <vt:lpstr>Wingdings</vt:lpstr>
      <vt:lpstr>Capsules</vt:lpstr>
      <vt:lpstr>PowerPoint 演示文稿</vt:lpstr>
      <vt:lpstr>ICT</vt:lpstr>
      <vt:lpstr>ICT</vt:lpstr>
      <vt:lpstr>My Research Interests</vt:lpstr>
      <vt:lpstr>PowerPoint 演示文稿</vt:lpstr>
      <vt:lpstr>Background</vt:lpstr>
      <vt:lpstr>PowerPoint 演示文稿</vt:lpstr>
      <vt:lpstr>PowerPoint 演示文稿</vt:lpstr>
      <vt:lpstr>PowerPoint 演示文稿</vt:lpstr>
      <vt:lpstr>Motivation</vt:lpstr>
      <vt:lpstr>PowerPoint 演示文稿</vt:lpstr>
      <vt:lpstr>PowerPoint 演示文稿</vt:lpstr>
      <vt:lpstr>PowerPoint 演示文稿</vt:lpstr>
      <vt:lpstr>Contributions</vt:lpstr>
      <vt:lpstr>Comparing Local Clocks among cores</vt:lpstr>
      <vt:lpstr>Are any local clocks synchronized?</vt:lpstr>
      <vt:lpstr>Are the incremental frequencies consistent?</vt:lpstr>
      <vt:lpstr>How to stabilize the incremental frequency?</vt:lpstr>
      <vt:lpstr>Comparing Local Clocks among cores</vt:lpstr>
      <vt:lpstr>Scheme 1: Program Testing</vt:lpstr>
      <vt:lpstr>Scheme 1: Program Testing</vt:lpstr>
      <vt:lpstr>Scheme 2: Statistical Testing</vt:lpstr>
      <vt:lpstr>Scheme 2: Statistical Testing</vt:lpstr>
      <vt:lpstr>Scheme 2: Statistical Testing</vt:lpstr>
      <vt:lpstr>Scheme 2: Statistical Testing</vt:lpstr>
      <vt:lpstr>Scheme 2: Statistical Testing</vt:lpstr>
      <vt:lpstr>Determining the Order by Local Clocks</vt:lpstr>
      <vt:lpstr>Determining the Order by Local Clocks</vt:lpstr>
      <vt:lpstr>Determining the Order by Local Clocks</vt:lpstr>
      <vt:lpstr>Determining the Order by Local Clocks</vt:lpstr>
      <vt:lpstr>Optimizations </vt:lpstr>
      <vt:lpstr>Optimizations </vt:lpstr>
      <vt:lpstr>Handling Overflow of Local Clocks</vt:lpstr>
      <vt:lpstr>Experiments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PowerPoint 演示文稿</vt:lpstr>
      <vt:lpstr>4 implementations on Program Testing </vt:lpstr>
      <vt:lpstr>Instructions to record the local clock</vt:lpstr>
      <vt:lpstr>A Distribution of TSd</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wangzhe</cp:lastModifiedBy>
  <cp:revision>3614</cp:revision>
  <cp:lastPrinted>2013-08-23T08:48:05Z</cp:lastPrinted>
  <dcterms:created xsi:type="dcterms:W3CDTF">2001-10-15T19:44:22Z</dcterms:created>
  <dcterms:modified xsi:type="dcterms:W3CDTF">2017-11-27T08:08:41Z</dcterms:modified>
</cp:coreProperties>
</file>